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43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25414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3005763" cy="97536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417" y="2576872"/>
            <a:ext cx="7550387" cy="2155425"/>
          </a:xfrm>
        </p:spPr>
        <p:txBody>
          <a:bodyPr anchor="b">
            <a:noAutofit/>
          </a:bodyPr>
          <a:lstStyle>
            <a:lvl1pPr algn="ctr">
              <a:defRPr sz="6827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417" y="5117621"/>
            <a:ext cx="7550387" cy="1959326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6371" y="7188767"/>
            <a:ext cx="957548" cy="39736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3417" y="7188767"/>
            <a:ext cx="5781134" cy="397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5740" y="7188767"/>
            <a:ext cx="588065" cy="39736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72641" y="4937001"/>
            <a:ext cx="72719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7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5" y="6848590"/>
            <a:ext cx="9669311" cy="806027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9570" y="1469061"/>
            <a:ext cx="10085663" cy="478047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765" y="7654618"/>
            <a:ext cx="9669311" cy="702168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5" y="1289775"/>
            <a:ext cx="9669311" cy="4405845"/>
          </a:xfrm>
        </p:spPr>
        <p:txBody>
          <a:bodyPr anchor="ctr">
            <a:normAutofit/>
          </a:bodyPr>
          <a:lstStyle>
            <a:lvl1pPr algn="ctr">
              <a:defRPr sz="45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4" y="6080947"/>
            <a:ext cx="9669313" cy="2275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8262" y="5888283"/>
            <a:ext cx="93958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0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718" y="1396810"/>
            <a:ext cx="9102578" cy="3371617"/>
          </a:xfrm>
        </p:spPr>
        <p:txBody>
          <a:bodyPr anchor="ctr">
            <a:normAutofit/>
          </a:bodyPr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5840" y="4768426"/>
            <a:ext cx="8380868" cy="92719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560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1" y="6177281"/>
            <a:ext cx="9669316" cy="2179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08846" y="128762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024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56538" y="4021860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024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18263" y="5888283"/>
            <a:ext cx="93803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5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9" y="4705537"/>
            <a:ext cx="9669302" cy="2088960"/>
          </a:xfrm>
        </p:spPr>
        <p:txBody>
          <a:bodyPr anchor="b">
            <a:normAutofit/>
          </a:bodyPr>
          <a:lstStyle>
            <a:lvl1pPr algn="l">
              <a:defRPr sz="45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8" y="6794497"/>
            <a:ext cx="9669305" cy="1223680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503" y="1396810"/>
            <a:ext cx="8995794" cy="3190994"/>
          </a:xfrm>
        </p:spPr>
        <p:txBody>
          <a:bodyPr anchor="ctr">
            <a:normAutofit/>
          </a:bodyPr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673768" y="5175910"/>
            <a:ext cx="9669305" cy="126146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4" y="6442193"/>
            <a:ext cx="9669313" cy="1914596"/>
          </a:xfrm>
        </p:spPr>
        <p:txBody>
          <a:bodyPr anchor="t">
            <a:normAutofit/>
          </a:bodyPr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48797" y="127558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79711" y="3708769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18263" y="4876800"/>
            <a:ext cx="93803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2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3" y="1396809"/>
            <a:ext cx="9669311" cy="326324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51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73768" y="5071872"/>
            <a:ext cx="9669305" cy="128747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5" y="6357903"/>
            <a:ext cx="9669311" cy="1998886"/>
          </a:xfrm>
        </p:spPr>
        <p:txBody>
          <a:bodyPr anchor="t">
            <a:normAutofit/>
          </a:bodyPr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8268" y="4876800"/>
            <a:ext cx="93957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7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764" y="3541526"/>
            <a:ext cx="9669313" cy="481526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8263" y="3348864"/>
            <a:ext cx="93958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593" y="1289776"/>
            <a:ext cx="2302478" cy="70670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767" y="1289776"/>
            <a:ext cx="6990946" cy="706701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82506" y="1289776"/>
            <a:ext cx="0" cy="706701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18261" y="3351125"/>
            <a:ext cx="93803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61" y="2334454"/>
            <a:ext cx="9380315" cy="2592020"/>
          </a:xfrm>
        </p:spPr>
        <p:txBody>
          <a:bodyPr anchor="b">
            <a:normAutofit/>
          </a:bodyPr>
          <a:lstStyle>
            <a:lvl1pPr algn="ctr">
              <a:defRPr sz="56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261" y="5311800"/>
            <a:ext cx="9380315" cy="1550244"/>
          </a:xfrm>
        </p:spPr>
        <p:txBody>
          <a:bodyPr anchor="t">
            <a:normAutofit/>
          </a:bodyPr>
          <a:lstStyle>
            <a:lvl1pPr marL="0" indent="0" algn="ctr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18263" y="5119135"/>
            <a:ext cx="9380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4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18261" y="3351125"/>
            <a:ext cx="93803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5" y="1301813"/>
            <a:ext cx="9669311" cy="18543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765" y="3537305"/>
            <a:ext cx="4746752" cy="490281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438" y="3537305"/>
            <a:ext cx="4746752" cy="490281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8" y="3781025"/>
            <a:ext cx="474675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768" y="4612641"/>
            <a:ext cx="4746752" cy="384942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1717" y="3781025"/>
            <a:ext cx="474675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1717" y="4612641"/>
            <a:ext cx="4746752" cy="384942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18263" y="3348864"/>
            <a:ext cx="93803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0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4" y="1301813"/>
            <a:ext cx="9669312" cy="18543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8263" y="3348864"/>
            <a:ext cx="93803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7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7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4" y="1974804"/>
            <a:ext cx="3607890" cy="1950720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645" y="1396811"/>
            <a:ext cx="5483433" cy="6959979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764" y="4310848"/>
            <a:ext cx="3607890" cy="3467952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18263" y="4142269"/>
            <a:ext cx="331888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6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4" y="2679228"/>
            <a:ext cx="5165798" cy="1950720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477" y="1469060"/>
            <a:ext cx="4166347" cy="681548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764" y="4629948"/>
            <a:ext cx="5165797" cy="2600960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7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3016842" cy="97536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765" y="1301813"/>
            <a:ext cx="9669311" cy="18543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4" y="3541526"/>
            <a:ext cx="9669313" cy="4899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40598" y="8477202"/>
            <a:ext cx="1633114" cy="397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3764" y="8477202"/>
            <a:ext cx="7259971" cy="397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0574" y="8477202"/>
            <a:ext cx="562503" cy="397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0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650230" rtl="0" eaLnBrk="1" latinLnBrk="0" hangingPunct="1">
        <a:spcBef>
          <a:spcPct val="0"/>
        </a:spcBef>
        <a:buNone/>
        <a:defRPr sz="568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34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284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22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3417" y="2576872"/>
            <a:ext cx="7550387" cy="3389975"/>
          </a:xfrm>
        </p:spPr>
        <p:txBody>
          <a:bodyPr/>
          <a:lstStyle/>
          <a:p>
            <a:r>
              <a:rPr lang="ru-RU" sz="8800" dirty="0">
                <a:solidFill>
                  <a:srgbClr val="A43C27"/>
                </a:solidFill>
              </a:rPr>
              <a:t>Политическое лидерство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9913" y="6122504"/>
            <a:ext cx="7566209" cy="16380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Платонова Юлия 10А </a:t>
            </a:r>
            <a:endParaRPr lang="ru-RU" dirty="0" smtClean="0"/>
          </a:p>
          <a:p>
            <a:r>
              <a:rPr lang="ru-RU" dirty="0" smtClean="0"/>
              <a:t>школа </a:t>
            </a:r>
            <a:r>
              <a:rPr lang="ru-RU" dirty="0"/>
              <a:t>№</a:t>
            </a:r>
            <a:r>
              <a:rPr lang="ru-RU" dirty="0" smtClean="0"/>
              <a:t>1260</a:t>
            </a:r>
          </a:p>
          <a:p>
            <a:r>
              <a:rPr lang="ru-RU" dirty="0" smtClean="0"/>
              <a:t>2015 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Определение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765" y="3541526"/>
            <a:ext cx="6152880" cy="489955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Политическое лидерство - это способность человека влиять на большие группы людей в </a:t>
            </a:r>
            <a:r>
              <a:rPr lang="ru-RU" sz="3600" dirty="0" smtClean="0">
                <a:solidFill>
                  <a:schemeClr val="tx1"/>
                </a:solidFill>
              </a:rPr>
              <a:t>целях, </a:t>
            </a:r>
            <a:r>
              <a:rPr lang="ru-RU" sz="3600" dirty="0">
                <a:solidFill>
                  <a:schemeClr val="tx1"/>
                </a:solidFill>
              </a:rPr>
              <a:t>связанных с </a:t>
            </a:r>
            <a:r>
              <a:rPr lang="ru-RU" sz="3600" dirty="0" smtClean="0">
                <a:solidFill>
                  <a:schemeClr val="tx1"/>
                </a:solidFill>
              </a:rPr>
              <a:t>властью.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6645" y="3776313"/>
            <a:ext cx="3847671" cy="39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Признаки политического лидерства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3600" dirty="0" smtClean="0">
                <a:solidFill>
                  <a:schemeClr val="tx1"/>
                </a:solidFill>
              </a:rPr>
              <a:t>Постоянство </a:t>
            </a:r>
            <a:r>
              <a:rPr lang="ru-RU" sz="3600" dirty="0">
                <a:solidFill>
                  <a:schemeClr val="tx1"/>
                </a:solidFill>
              </a:rPr>
              <a:t>(оказывает постоянное влияние)</a:t>
            </a:r>
          </a:p>
          <a:p>
            <a:pPr lvl="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3600" dirty="0">
                <a:solidFill>
                  <a:schemeClr val="tx1"/>
                </a:solidFill>
              </a:rPr>
              <a:t>Авторитет (человека многие знают)</a:t>
            </a:r>
          </a:p>
          <a:p>
            <a:pPr lvl="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3600" dirty="0" err="1">
                <a:solidFill>
                  <a:schemeClr val="tx1"/>
                </a:solidFill>
              </a:rPr>
              <a:t>Однонаправленность</a:t>
            </a:r>
            <a:r>
              <a:rPr lang="ru-RU" sz="3600" dirty="0">
                <a:solidFill>
                  <a:schemeClr val="tx1"/>
                </a:solidFill>
              </a:rPr>
              <a:t> влияния (только он влияет на массы, а не массы на него)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6417" y="6202016"/>
            <a:ext cx="5462604" cy="30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0" y="755713"/>
            <a:ext cx="3810000" cy="28829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5318" y="5875956"/>
            <a:ext cx="6621158" cy="3577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26" y="1301813"/>
            <a:ext cx="5562600" cy="347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Функции лидеров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chemeClr val="tx1"/>
                </a:solidFill>
              </a:rPr>
              <a:t>Ориентационная (анализирует ситуацию, ставит цель)</a:t>
            </a: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chemeClr val="tx1"/>
                </a:solidFill>
              </a:rPr>
              <a:t>Коммуникативная (укрепление связей между разными субъектами политики)</a:t>
            </a: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chemeClr val="tx1"/>
                </a:solidFill>
              </a:rPr>
              <a:t>Мобилизационная (создание стимулов для политической деятельности населения)</a:t>
            </a: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chemeClr val="tx1"/>
                </a:solidFill>
              </a:rPr>
              <a:t>Интеграционная (объединение людей) </a:t>
            </a:r>
          </a:p>
        </p:txBody>
      </p:sp>
    </p:spTree>
    <p:extLst>
      <p:ext uri="{BB962C8B-B14F-4D97-AF65-F5344CB8AC3E}">
        <p14:creationId xmlns:p14="http://schemas.microsoft.com/office/powerpoint/2010/main" val="33288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4" y="6447461"/>
            <a:ext cx="3488963" cy="2605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53" y="5242553"/>
            <a:ext cx="4699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22" y="754638"/>
            <a:ext cx="4114061" cy="257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44" y="554268"/>
            <a:ext cx="3195120" cy="213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12" y="852407"/>
            <a:ext cx="11436647" cy="230379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Виды политического лидерства</a:t>
            </a:r>
            <a:br>
              <a:rPr lang="ru-RU" sz="6600" b="1" dirty="0" smtClean="0"/>
            </a:br>
            <a:r>
              <a:rPr lang="ru-RU" sz="6600" b="1" dirty="0" smtClean="0"/>
              <a:t>по масштабу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502412">
              <a:spcBef>
                <a:spcPts val="24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rgbClr val="625B48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общенациональный – </a:t>
            </a:r>
            <a:r>
              <a:rPr lang="ru-RU" sz="3600" b="1" dirty="0" err="1" smtClean="0">
                <a:solidFill>
                  <a:schemeClr val="tx1"/>
                </a:solidFill>
              </a:rPr>
              <a:t>В.В.Путин</a:t>
            </a:r>
            <a:r>
              <a:rPr lang="ru-RU" sz="3600" b="1" dirty="0" smtClean="0">
                <a:solidFill>
                  <a:schemeClr val="tx1"/>
                </a:solidFill>
              </a:rPr>
              <a:t>, Гейдар Алиев (президент А</a:t>
            </a:r>
            <a:r>
              <a:rPr lang="ru-RU" sz="3600" b="1" dirty="0" smtClean="0">
                <a:solidFill>
                  <a:schemeClr val="tx1"/>
                </a:solidFill>
              </a:rPr>
              <a:t>зербайджана </a:t>
            </a:r>
            <a:r>
              <a:rPr lang="ru-RU" sz="3600" b="1" dirty="0" smtClean="0">
                <a:solidFill>
                  <a:schemeClr val="tx1"/>
                </a:solidFill>
              </a:rPr>
              <a:t>1993-2003) </a:t>
            </a:r>
            <a:endParaRPr lang="ru-RU" sz="3600" b="1" dirty="0">
              <a:solidFill>
                <a:schemeClr val="tx1"/>
              </a:solidFill>
            </a:endParaRPr>
          </a:p>
          <a:p>
            <a:pPr lvl="0" defTabSz="502412">
              <a:spcBef>
                <a:spcPts val="24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chemeClr val="tx1"/>
                </a:solidFill>
              </a:rPr>
              <a:t> лидер </a:t>
            </a:r>
            <a:r>
              <a:rPr lang="ru-RU" sz="3600" b="1" dirty="0">
                <a:solidFill>
                  <a:schemeClr val="tx1"/>
                </a:solidFill>
              </a:rPr>
              <a:t>социальной группы </a:t>
            </a:r>
          </a:p>
          <a:p>
            <a:pPr lvl="0" defTabSz="502412">
              <a:spcBef>
                <a:spcPts val="24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chemeClr val="tx1"/>
                </a:solidFill>
              </a:rPr>
              <a:t> лидер </a:t>
            </a:r>
            <a:r>
              <a:rPr lang="ru-RU" sz="3600" b="1" dirty="0">
                <a:solidFill>
                  <a:schemeClr val="tx1"/>
                </a:solidFill>
              </a:rPr>
              <a:t>партии </a:t>
            </a:r>
            <a:r>
              <a:rPr lang="ru-RU" sz="3600" b="1" dirty="0" smtClean="0">
                <a:solidFill>
                  <a:schemeClr val="tx1"/>
                </a:solidFill>
              </a:rPr>
              <a:t>– С.М. Миронов, Д.А. Медведев</a:t>
            </a:r>
            <a:endParaRPr lang="ru-RU" sz="3600" b="1" dirty="0">
              <a:solidFill>
                <a:schemeClr val="tx1"/>
              </a:solidFill>
            </a:endParaRPr>
          </a:p>
          <a:p>
            <a:pPr lvl="0" defTabSz="502412">
              <a:spcBef>
                <a:spcPts val="24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chemeClr val="tx1"/>
                </a:solidFill>
              </a:rPr>
              <a:t> региональный лидер – Егор Савин (движение «РПР-ПАР-НАС»)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21" y="0"/>
            <a:ext cx="5610279" cy="3747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403" y="867905"/>
            <a:ext cx="11329261" cy="2288297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Виды политического лидерства</a:t>
            </a:r>
            <a:br>
              <a:rPr lang="ru-RU" sz="6600" b="1" dirty="0"/>
            </a:br>
            <a:r>
              <a:rPr lang="ru-RU" sz="6600" b="1" dirty="0" smtClean="0"/>
              <a:t>по стилю руководства</a:t>
            </a:r>
            <a:endParaRPr lang="ru-RU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7800"/>
            <a:ext cx="4826000" cy="3225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</a:rPr>
              <a:t>авторитарный (правит один, не с кем не советуясь</a:t>
            </a:r>
            <a:r>
              <a:rPr lang="ru-RU" sz="3600" dirty="0" smtClean="0">
                <a:solidFill>
                  <a:schemeClr val="tx1"/>
                </a:solidFill>
              </a:rPr>
              <a:t>) – И.В. Сталин, А. Гитлер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</a:rPr>
              <a:t>демократический (совещается с помощниками</a:t>
            </a:r>
            <a:r>
              <a:rPr lang="ru-RU" sz="3600" dirty="0" smtClean="0">
                <a:solidFill>
                  <a:schemeClr val="tx1"/>
                </a:solidFill>
              </a:rPr>
              <a:t>) - </a:t>
            </a:r>
            <a:r>
              <a:rPr lang="ru-RU" sz="3600" dirty="0" err="1">
                <a:solidFill>
                  <a:schemeClr val="tx1"/>
                </a:solidFill>
              </a:rPr>
              <a:t>А.Меркель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smtClean="0">
                <a:solidFill>
                  <a:schemeClr val="tx1"/>
                </a:solidFill>
              </a:rPr>
              <a:t>Джон Кеннеди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09" y="6012718"/>
            <a:ext cx="3445091" cy="3740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0183"/>
            <a:ext cx="3578602" cy="2773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4502" cy="3038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21411"/>
            <a:ext cx="11251769" cy="2334792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Виды политического лидерства</a:t>
            </a:r>
            <a:br>
              <a:rPr lang="ru-RU" sz="6600" b="1" dirty="0"/>
            </a:br>
            <a:r>
              <a:rPr lang="ru-RU" sz="6600" b="1" dirty="0"/>
              <a:t>по основанию </a:t>
            </a:r>
            <a:r>
              <a:rPr lang="ru-RU" sz="6600" b="1" dirty="0" smtClean="0"/>
              <a:t>власти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3600" b="1" dirty="0" smtClean="0"/>
              <a:t>традиционный </a:t>
            </a:r>
            <a:r>
              <a:rPr lang="ru-RU" sz="3600" b="1" dirty="0"/>
              <a:t>(люди подчиняются) </a:t>
            </a:r>
            <a:r>
              <a:rPr lang="ru-RU" sz="3600" b="1" dirty="0" smtClean="0"/>
              <a:t>– Николай </a:t>
            </a:r>
            <a:r>
              <a:rPr lang="en-US" sz="3600" b="1" dirty="0" smtClean="0"/>
              <a:t>I, </a:t>
            </a:r>
            <a:r>
              <a:rPr lang="ru-RU" sz="3600" b="1" dirty="0" smtClean="0"/>
              <a:t>Екатерина </a:t>
            </a:r>
            <a:r>
              <a:rPr lang="en-US" sz="3600" b="1" dirty="0" smtClean="0"/>
              <a:t>II</a:t>
            </a:r>
            <a:endParaRPr lang="ru-RU" sz="3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/>
              <a:t> </a:t>
            </a:r>
            <a:r>
              <a:rPr lang="ru-RU" sz="3600" b="1" dirty="0" smtClean="0"/>
              <a:t>легальный </a:t>
            </a:r>
            <a:r>
              <a:rPr lang="ru-RU" sz="3600" b="1" dirty="0"/>
              <a:t>(основано на законе и разуме</a:t>
            </a:r>
            <a:r>
              <a:rPr lang="ru-RU" sz="3600" b="1" dirty="0" smtClean="0"/>
              <a:t>) – Дж. Буш, В. Путин, А.Г. Лукашенко</a:t>
            </a:r>
            <a:endParaRPr lang="ru-RU" sz="3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/>
              <a:t> харизматический </a:t>
            </a:r>
            <a:r>
              <a:rPr lang="ru-RU" sz="3600" b="1" dirty="0"/>
              <a:t>(связан с религией</a:t>
            </a:r>
            <a:r>
              <a:rPr lang="ru-RU" sz="3600" b="1" dirty="0" smtClean="0"/>
              <a:t>) – Наполеон, А. Гитлер</a:t>
            </a:r>
            <a:r>
              <a:rPr lang="ru-RU" b="1" dirty="0" smtClean="0"/>
              <a:t>, </a:t>
            </a:r>
            <a:r>
              <a:rPr lang="ru-RU" b="1" dirty="0" err="1" smtClean="0"/>
              <a:t>И.В.Сталин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631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758" y="7181850"/>
            <a:ext cx="257175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1706"/>
            <a:ext cx="3952875" cy="4029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028" y="20751"/>
            <a:ext cx="3636772" cy="3475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96187" cy="3496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905" y="898903"/>
            <a:ext cx="11344759" cy="2257300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Виды политического лидерства</a:t>
            </a:r>
            <a:br>
              <a:rPr lang="ru-RU" sz="6600" b="1" dirty="0"/>
            </a:br>
            <a:r>
              <a:rPr lang="ru-RU" sz="6600" b="1" dirty="0"/>
              <a:t>по отношению к народу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лидер-знаменосец, визионер или мечтатель (формирует проекты будущего) </a:t>
            </a:r>
            <a:r>
              <a:rPr lang="ru-RU" sz="3600" b="1" dirty="0" smtClean="0">
                <a:solidFill>
                  <a:schemeClr val="tx1"/>
                </a:solidFill>
              </a:rPr>
              <a:t>– В. И. Ленин, Мартин Лютер Кинг </a:t>
            </a:r>
            <a:endParaRPr lang="ru-RU" sz="3600" b="1" dirty="0">
              <a:solidFill>
                <a:schemeClr val="tx1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лидер-организатор (решает текущие вопросы</a:t>
            </a:r>
            <a:r>
              <a:rPr lang="ru-RU" sz="3600" b="1" dirty="0" smtClean="0">
                <a:solidFill>
                  <a:schemeClr val="tx1"/>
                </a:solidFill>
              </a:rPr>
              <a:t>) – В.В. Путин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лидер-служитель </a:t>
            </a:r>
            <a:r>
              <a:rPr lang="ru-RU" sz="3600" b="1" dirty="0">
                <a:solidFill>
                  <a:schemeClr val="tx1"/>
                </a:solidFill>
              </a:rPr>
              <a:t>(воплощает ожидания народа</a:t>
            </a:r>
            <a:r>
              <a:rPr lang="ru-RU" sz="3600" b="1" dirty="0" smtClean="0">
                <a:solidFill>
                  <a:schemeClr val="tx1"/>
                </a:solidFill>
              </a:rPr>
              <a:t>)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лидер-торговец </a:t>
            </a:r>
            <a:r>
              <a:rPr lang="ru-RU" sz="3600" b="1" dirty="0">
                <a:solidFill>
                  <a:schemeClr val="tx1"/>
                </a:solidFill>
              </a:rPr>
              <a:t>(преследует свои интересы, но в обмен на интересы других людей) </a:t>
            </a:r>
          </a:p>
        </p:txBody>
      </p:sp>
    </p:spTree>
    <p:extLst>
      <p:ext uri="{BB962C8B-B14F-4D97-AF65-F5344CB8AC3E}">
        <p14:creationId xmlns:p14="http://schemas.microsoft.com/office/powerpoint/2010/main" val="37441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271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Политическое лидерство</vt:lpstr>
      <vt:lpstr>Определение</vt:lpstr>
      <vt:lpstr>Признаки политического лидерства</vt:lpstr>
      <vt:lpstr>Функции лидеров</vt:lpstr>
      <vt:lpstr>Виды политического лидерства по масштабу</vt:lpstr>
      <vt:lpstr>Виды политического лидерства по стилю руководства</vt:lpstr>
      <vt:lpstr>Виды политического лидерства по основанию власти</vt:lpstr>
      <vt:lpstr>Виды политического лидерства по отношению к народу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лидерство</dc:title>
  <dc:creator>Teacher</dc:creator>
  <cp:lastModifiedBy>Teacher</cp:lastModifiedBy>
  <cp:revision>21</cp:revision>
  <dcterms:modified xsi:type="dcterms:W3CDTF">2015-08-18T08:16:51Z</dcterms:modified>
</cp:coreProperties>
</file>