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6"/>
  </p:notesMasterIdLst>
  <p:handoutMasterIdLst>
    <p:handoutMasterId r:id="rId27"/>
  </p:handoutMasterIdLst>
  <p:sldIdLst>
    <p:sldId id="257" r:id="rId3"/>
    <p:sldId id="258" r:id="rId4"/>
    <p:sldId id="259" r:id="rId5"/>
    <p:sldId id="274" r:id="rId6"/>
    <p:sldId id="260" r:id="rId7"/>
    <p:sldId id="275" r:id="rId8"/>
    <p:sldId id="276" r:id="rId9"/>
    <p:sldId id="263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63" d="100"/>
          <a:sy n="63" d="100"/>
        </p:scale>
        <p:origin x="-97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2EAAF-2119-4C1E-8A90-3D6627A355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2993076-8100-40F9-821B-01679ECDE788}">
      <dgm:prSet phldrT="[Текст]"/>
      <dgm:spPr/>
      <dgm:t>
        <a:bodyPr/>
        <a:lstStyle/>
        <a:p>
          <a:r>
            <a:rPr lang="ru-RU" dirty="0" smtClean="0"/>
            <a:t>Факторы производства х1, х2,…х</a:t>
          </a:r>
          <a:r>
            <a:rPr lang="en-US" dirty="0" smtClean="0"/>
            <a:t>n (input)</a:t>
          </a:r>
          <a:endParaRPr lang="ru-RU" dirty="0"/>
        </a:p>
      </dgm:t>
    </dgm:pt>
    <dgm:pt modelId="{5613FC98-4D3E-438C-9177-3C86424CD47B}" type="parTrans" cxnId="{E0B1017A-AA01-4775-9FF5-5A7F84DC570F}">
      <dgm:prSet/>
      <dgm:spPr/>
      <dgm:t>
        <a:bodyPr/>
        <a:lstStyle/>
        <a:p>
          <a:endParaRPr lang="ru-RU"/>
        </a:p>
      </dgm:t>
    </dgm:pt>
    <dgm:pt modelId="{F9E386FE-5339-4B64-A69C-02B433DE3714}" type="sibTrans" cxnId="{E0B1017A-AA01-4775-9FF5-5A7F84DC570F}">
      <dgm:prSet/>
      <dgm:spPr/>
      <dgm:t>
        <a:bodyPr/>
        <a:lstStyle/>
        <a:p>
          <a:endParaRPr lang="ru-RU"/>
        </a:p>
      </dgm:t>
    </dgm:pt>
    <dgm:pt modelId="{BFDBA148-F178-416B-8F15-FAF57EC5178F}">
      <dgm:prSet phldrT="[Текст]"/>
      <dgm:spPr/>
      <dgm:t>
        <a:bodyPr/>
        <a:lstStyle/>
        <a:p>
          <a:r>
            <a:rPr lang="ru-RU" dirty="0" smtClean="0"/>
            <a:t>Фирма</a:t>
          </a:r>
          <a:endParaRPr lang="ru-RU" dirty="0"/>
        </a:p>
      </dgm:t>
    </dgm:pt>
    <dgm:pt modelId="{DA3A15D3-0140-48FF-8935-ACD7B6DE5C5D}" type="parTrans" cxnId="{DAED32A9-9BEF-4726-A777-1A19097EB039}">
      <dgm:prSet/>
      <dgm:spPr/>
      <dgm:t>
        <a:bodyPr/>
        <a:lstStyle/>
        <a:p>
          <a:endParaRPr lang="ru-RU"/>
        </a:p>
      </dgm:t>
    </dgm:pt>
    <dgm:pt modelId="{13D894C5-0F16-4B66-ADFC-BF9AD3FB2DF4}" type="sibTrans" cxnId="{DAED32A9-9BEF-4726-A777-1A19097EB039}">
      <dgm:prSet/>
      <dgm:spPr/>
      <dgm:t>
        <a:bodyPr/>
        <a:lstStyle/>
        <a:p>
          <a:endParaRPr lang="ru-RU"/>
        </a:p>
      </dgm:t>
    </dgm:pt>
    <dgm:pt modelId="{D187E48E-C117-4D37-9921-DE24D7472EBF}">
      <dgm:prSet phldrT="[Текст]"/>
      <dgm:spPr/>
      <dgm:t>
        <a:bodyPr/>
        <a:lstStyle/>
        <a:p>
          <a:r>
            <a:rPr lang="ru-RU" dirty="0" smtClean="0"/>
            <a:t>Продукт: </a:t>
          </a:r>
          <a:r>
            <a:rPr lang="en-US" dirty="0" smtClean="0"/>
            <a:t>Q=f(x1, x2,…</a:t>
          </a:r>
          <a:r>
            <a:rPr lang="en-US" dirty="0" err="1" smtClean="0"/>
            <a:t>xn</a:t>
          </a:r>
          <a:r>
            <a:rPr lang="en-US" dirty="0" smtClean="0"/>
            <a:t>) (output)</a:t>
          </a:r>
          <a:endParaRPr lang="ru-RU" dirty="0"/>
        </a:p>
      </dgm:t>
    </dgm:pt>
    <dgm:pt modelId="{FC175771-62CE-47A9-9B26-63883B15CD5D}" type="parTrans" cxnId="{41879C48-7EC1-4743-8762-05330D14DA1D}">
      <dgm:prSet/>
      <dgm:spPr/>
      <dgm:t>
        <a:bodyPr/>
        <a:lstStyle/>
        <a:p>
          <a:endParaRPr lang="ru-RU"/>
        </a:p>
      </dgm:t>
    </dgm:pt>
    <dgm:pt modelId="{5DE9E7D4-CFBC-426A-99F3-8B2CF4F51162}" type="sibTrans" cxnId="{41879C48-7EC1-4743-8762-05330D14DA1D}">
      <dgm:prSet/>
      <dgm:spPr/>
      <dgm:t>
        <a:bodyPr/>
        <a:lstStyle/>
        <a:p>
          <a:endParaRPr lang="ru-RU"/>
        </a:p>
      </dgm:t>
    </dgm:pt>
    <dgm:pt modelId="{4610147C-8F51-45CE-A934-3EB0FB629AD2}" type="pres">
      <dgm:prSet presAssocID="{9692EAAF-2119-4C1E-8A90-3D6627A35500}" presName="Name0" presStyleCnt="0">
        <dgm:presLayoutVars>
          <dgm:dir/>
          <dgm:resizeHandles val="exact"/>
        </dgm:presLayoutVars>
      </dgm:prSet>
      <dgm:spPr/>
    </dgm:pt>
    <dgm:pt modelId="{1BD13A9F-C244-4278-87EC-CCE31CB233F2}" type="pres">
      <dgm:prSet presAssocID="{F2993076-8100-40F9-821B-01679ECDE7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18051-0A01-416D-8CD6-97E02B523B1D}" type="pres">
      <dgm:prSet presAssocID="{F9E386FE-5339-4B64-A69C-02B433DE371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656C0E7-A5C6-479F-A659-DCA27B4E034F}" type="pres">
      <dgm:prSet presAssocID="{F9E386FE-5339-4B64-A69C-02B433DE371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3833CB6-AAA1-4DEA-A352-B6555B31ECEB}" type="pres">
      <dgm:prSet presAssocID="{BFDBA148-F178-416B-8F15-FAF57EC5178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C2734-A9C7-4710-A948-F2E7F1DD78EE}" type="pres">
      <dgm:prSet presAssocID="{13D894C5-0F16-4B66-ADFC-BF9AD3FB2DF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8BADB18-EE54-4D30-AD56-7572608CC9AF}" type="pres">
      <dgm:prSet presAssocID="{13D894C5-0F16-4B66-ADFC-BF9AD3FB2DF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AB9F614-A2D1-4A67-9585-6C26D79C13AF}" type="pres">
      <dgm:prSet presAssocID="{D187E48E-C117-4D37-9921-DE24D7472EB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E2CAFF-C385-4502-ADB7-A071AD64418E}" type="presOf" srcId="{F9E386FE-5339-4B64-A69C-02B433DE3714}" destId="{DBD18051-0A01-416D-8CD6-97E02B523B1D}" srcOrd="0" destOrd="0" presId="urn:microsoft.com/office/officeart/2005/8/layout/process1"/>
    <dgm:cxn modelId="{FC4C97FE-5887-4D12-808A-D215B6922B26}" type="presOf" srcId="{F2993076-8100-40F9-821B-01679ECDE788}" destId="{1BD13A9F-C244-4278-87EC-CCE31CB233F2}" srcOrd="0" destOrd="0" presId="urn:microsoft.com/office/officeart/2005/8/layout/process1"/>
    <dgm:cxn modelId="{DAED32A9-9BEF-4726-A777-1A19097EB039}" srcId="{9692EAAF-2119-4C1E-8A90-3D6627A35500}" destId="{BFDBA148-F178-416B-8F15-FAF57EC5178F}" srcOrd="1" destOrd="0" parTransId="{DA3A15D3-0140-48FF-8935-ACD7B6DE5C5D}" sibTransId="{13D894C5-0F16-4B66-ADFC-BF9AD3FB2DF4}"/>
    <dgm:cxn modelId="{090FA22B-11A5-4297-9059-171D8AA4534D}" type="presOf" srcId="{F9E386FE-5339-4B64-A69C-02B433DE3714}" destId="{B656C0E7-A5C6-479F-A659-DCA27B4E034F}" srcOrd="1" destOrd="0" presId="urn:microsoft.com/office/officeart/2005/8/layout/process1"/>
    <dgm:cxn modelId="{45705396-B966-4644-B5FA-510FB69BBBE6}" type="presOf" srcId="{9692EAAF-2119-4C1E-8A90-3D6627A35500}" destId="{4610147C-8F51-45CE-A934-3EB0FB629AD2}" srcOrd="0" destOrd="0" presId="urn:microsoft.com/office/officeart/2005/8/layout/process1"/>
    <dgm:cxn modelId="{553FF0EA-013B-4C36-B9DC-2C384F6CCA24}" type="presOf" srcId="{13D894C5-0F16-4B66-ADFC-BF9AD3FB2DF4}" destId="{D8BADB18-EE54-4D30-AD56-7572608CC9AF}" srcOrd="1" destOrd="0" presId="urn:microsoft.com/office/officeart/2005/8/layout/process1"/>
    <dgm:cxn modelId="{055FD20B-1A6E-4B68-8870-4FF92017429F}" type="presOf" srcId="{13D894C5-0F16-4B66-ADFC-BF9AD3FB2DF4}" destId="{DE8C2734-A9C7-4710-A948-F2E7F1DD78EE}" srcOrd="0" destOrd="0" presId="urn:microsoft.com/office/officeart/2005/8/layout/process1"/>
    <dgm:cxn modelId="{E0B1017A-AA01-4775-9FF5-5A7F84DC570F}" srcId="{9692EAAF-2119-4C1E-8A90-3D6627A35500}" destId="{F2993076-8100-40F9-821B-01679ECDE788}" srcOrd="0" destOrd="0" parTransId="{5613FC98-4D3E-438C-9177-3C86424CD47B}" sibTransId="{F9E386FE-5339-4B64-A69C-02B433DE3714}"/>
    <dgm:cxn modelId="{F9A46DF8-DE17-469F-AEBF-AFE448C3D97E}" type="presOf" srcId="{BFDBA148-F178-416B-8F15-FAF57EC5178F}" destId="{03833CB6-AAA1-4DEA-A352-B6555B31ECEB}" srcOrd="0" destOrd="0" presId="urn:microsoft.com/office/officeart/2005/8/layout/process1"/>
    <dgm:cxn modelId="{41879C48-7EC1-4743-8762-05330D14DA1D}" srcId="{9692EAAF-2119-4C1E-8A90-3D6627A35500}" destId="{D187E48E-C117-4D37-9921-DE24D7472EBF}" srcOrd="2" destOrd="0" parTransId="{FC175771-62CE-47A9-9B26-63883B15CD5D}" sibTransId="{5DE9E7D4-CFBC-426A-99F3-8B2CF4F51162}"/>
    <dgm:cxn modelId="{0E0E8E4F-2F55-440F-AD63-43961A3343B2}" type="presOf" srcId="{D187E48E-C117-4D37-9921-DE24D7472EBF}" destId="{2AB9F614-A2D1-4A67-9585-6C26D79C13AF}" srcOrd="0" destOrd="0" presId="urn:microsoft.com/office/officeart/2005/8/layout/process1"/>
    <dgm:cxn modelId="{49763A7C-6F6A-4093-AE0E-F0C536D95627}" type="presParOf" srcId="{4610147C-8F51-45CE-A934-3EB0FB629AD2}" destId="{1BD13A9F-C244-4278-87EC-CCE31CB233F2}" srcOrd="0" destOrd="0" presId="urn:microsoft.com/office/officeart/2005/8/layout/process1"/>
    <dgm:cxn modelId="{2CC37F0C-28D1-4E27-9E2C-71282CFE6273}" type="presParOf" srcId="{4610147C-8F51-45CE-A934-3EB0FB629AD2}" destId="{DBD18051-0A01-416D-8CD6-97E02B523B1D}" srcOrd="1" destOrd="0" presId="urn:microsoft.com/office/officeart/2005/8/layout/process1"/>
    <dgm:cxn modelId="{9AF0C66F-27A6-4F1F-8CA9-EF7B98B196A8}" type="presParOf" srcId="{DBD18051-0A01-416D-8CD6-97E02B523B1D}" destId="{B656C0E7-A5C6-479F-A659-DCA27B4E034F}" srcOrd="0" destOrd="0" presId="urn:microsoft.com/office/officeart/2005/8/layout/process1"/>
    <dgm:cxn modelId="{2B1FCC4B-FDAE-4AF7-A120-B7FF9ABBD416}" type="presParOf" srcId="{4610147C-8F51-45CE-A934-3EB0FB629AD2}" destId="{03833CB6-AAA1-4DEA-A352-B6555B31ECEB}" srcOrd="2" destOrd="0" presId="urn:microsoft.com/office/officeart/2005/8/layout/process1"/>
    <dgm:cxn modelId="{A27BE982-54F0-4402-BD67-DF8CFE8413F2}" type="presParOf" srcId="{4610147C-8F51-45CE-A934-3EB0FB629AD2}" destId="{DE8C2734-A9C7-4710-A948-F2E7F1DD78EE}" srcOrd="3" destOrd="0" presId="urn:microsoft.com/office/officeart/2005/8/layout/process1"/>
    <dgm:cxn modelId="{A35A3018-2C2C-4AD4-85A8-B0D1C2CB0B9C}" type="presParOf" srcId="{DE8C2734-A9C7-4710-A948-F2E7F1DD78EE}" destId="{D8BADB18-EE54-4D30-AD56-7572608CC9AF}" srcOrd="0" destOrd="0" presId="urn:microsoft.com/office/officeart/2005/8/layout/process1"/>
    <dgm:cxn modelId="{F6AA018A-368F-4A25-9846-BB348A4A5A22}" type="presParOf" srcId="{4610147C-8F51-45CE-A934-3EB0FB629AD2}" destId="{2AB9F614-A2D1-4A67-9585-6C26D79C13A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C970A-4334-40AF-9EBE-4D3FCBD929B0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04879F-5D47-4F36-A80E-A33DD0381CB4}">
      <dgm:prSet phldrT="[Текст]"/>
      <dgm:spPr/>
      <dgm:t>
        <a:bodyPr/>
        <a:lstStyle/>
        <a:p>
          <a:r>
            <a:rPr lang="ru-RU" dirty="0" smtClean="0"/>
            <a:t>Экономические общие </a:t>
          </a:r>
        </a:p>
        <a:p>
          <a:r>
            <a:rPr lang="ru-RU" dirty="0" smtClean="0"/>
            <a:t>издержки </a:t>
          </a:r>
          <a:r>
            <a:rPr lang="en-US" dirty="0" smtClean="0"/>
            <a:t>TC(Q)</a:t>
          </a:r>
          <a:endParaRPr lang="ru-RU" dirty="0"/>
        </a:p>
      </dgm:t>
    </dgm:pt>
    <dgm:pt modelId="{81AE07D0-F27F-488B-814A-C28C0F9274C5}" type="parTrans" cxnId="{0D29493D-032B-4527-9F08-C585CB784718}">
      <dgm:prSet/>
      <dgm:spPr/>
      <dgm:t>
        <a:bodyPr/>
        <a:lstStyle/>
        <a:p>
          <a:endParaRPr lang="ru-RU"/>
        </a:p>
      </dgm:t>
    </dgm:pt>
    <dgm:pt modelId="{815C21D8-EB68-44F3-A140-A98F26D52394}" type="sibTrans" cxnId="{0D29493D-032B-4527-9F08-C585CB784718}">
      <dgm:prSet/>
      <dgm:spPr/>
      <dgm:t>
        <a:bodyPr/>
        <a:lstStyle/>
        <a:p>
          <a:endParaRPr lang="ru-RU"/>
        </a:p>
      </dgm:t>
    </dgm:pt>
    <dgm:pt modelId="{C0562B0B-243A-405D-A41B-4089C426D490}">
      <dgm:prSet phldrT="[Текст]"/>
      <dgm:spPr/>
      <dgm:t>
        <a:bodyPr/>
        <a:lstStyle/>
        <a:p>
          <a:pPr algn="ctr"/>
          <a:r>
            <a:rPr lang="ru-RU" dirty="0" smtClean="0"/>
            <a:t>Общие </a:t>
          </a:r>
          <a:r>
            <a:rPr lang="ru-RU" dirty="0" smtClean="0">
              <a:solidFill>
                <a:srgbClr val="FF0000"/>
              </a:solidFill>
            </a:rPr>
            <a:t>постоянные</a:t>
          </a:r>
          <a:r>
            <a:rPr lang="ru-RU" dirty="0" smtClean="0"/>
            <a:t> издержки </a:t>
          </a:r>
          <a:r>
            <a:rPr lang="en-US" dirty="0" smtClean="0"/>
            <a:t>TFC (total fixed costs)</a:t>
          </a:r>
          <a:r>
            <a:rPr lang="ru-RU" dirty="0" smtClean="0"/>
            <a:t> или упрощённо </a:t>
          </a:r>
          <a:r>
            <a:rPr lang="en-US" dirty="0" smtClean="0"/>
            <a:t>FC</a:t>
          </a:r>
          <a:r>
            <a:rPr lang="ru-RU" dirty="0" smtClean="0"/>
            <a:t>	</a:t>
          </a:r>
          <a:endParaRPr lang="ru-RU" dirty="0"/>
        </a:p>
      </dgm:t>
    </dgm:pt>
    <dgm:pt modelId="{B2B1C1FE-E8FB-4B46-BB24-035E3A12FE2B}" type="parTrans" cxnId="{D8E60BFC-E0E2-4516-A8CA-90889504D0D9}">
      <dgm:prSet/>
      <dgm:spPr/>
      <dgm:t>
        <a:bodyPr/>
        <a:lstStyle/>
        <a:p>
          <a:endParaRPr lang="ru-RU"/>
        </a:p>
      </dgm:t>
    </dgm:pt>
    <dgm:pt modelId="{C813C58B-6FD0-43B9-92E2-701682A5AB84}" type="sibTrans" cxnId="{D8E60BFC-E0E2-4516-A8CA-90889504D0D9}">
      <dgm:prSet/>
      <dgm:spPr/>
      <dgm:t>
        <a:bodyPr/>
        <a:lstStyle/>
        <a:p>
          <a:endParaRPr lang="ru-RU"/>
        </a:p>
      </dgm:t>
    </dgm:pt>
    <dgm:pt modelId="{1375C005-AD1F-4F1E-A7EC-AB08BA110FA8}">
      <dgm:prSet phldrT="[Текст]"/>
      <dgm:spPr/>
      <dgm:t>
        <a:bodyPr/>
        <a:lstStyle/>
        <a:p>
          <a:r>
            <a:rPr lang="ru-RU" dirty="0" smtClean="0"/>
            <a:t>Общие </a:t>
          </a:r>
          <a:r>
            <a:rPr lang="ru-RU" dirty="0" smtClean="0">
              <a:solidFill>
                <a:srgbClr val="00B0F0"/>
              </a:solidFill>
            </a:rPr>
            <a:t>переменные</a:t>
          </a:r>
          <a:r>
            <a:rPr lang="ru-RU" dirty="0" smtClean="0"/>
            <a:t> издержки </a:t>
          </a:r>
          <a:r>
            <a:rPr lang="en-US" dirty="0" smtClean="0"/>
            <a:t>TVC(Q) (total variable costs) </a:t>
          </a:r>
          <a:r>
            <a:rPr lang="ru-RU" dirty="0" smtClean="0"/>
            <a:t>или упрощённо </a:t>
          </a:r>
          <a:r>
            <a:rPr lang="en-US" dirty="0" smtClean="0"/>
            <a:t>VC(Q)</a:t>
          </a:r>
          <a:endParaRPr lang="ru-RU" dirty="0"/>
        </a:p>
      </dgm:t>
    </dgm:pt>
    <dgm:pt modelId="{F2D02715-74D1-490A-8011-A243329E8F09}" type="parTrans" cxnId="{DE923B6D-5AA3-47B8-92F5-0D8464E7F93F}">
      <dgm:prSet/>
      <dgm:spPr/>
      <dgm:t>
        <a:bodyPr/>
        <a:lstStyle/>
        <a:p>
          <a:endParaRPr lang="ru-RU"/>
        </a:p>
      </dgm:t>
    </dgm:pt>
    <dgm:pt modelId="{AFFFBCE3-F405-4735-B52F-9389D6FAECE2}" type="sibTrans" cxnId="{DE923B6D-5AA3-47B8-92F5-0D8464E7F93F}">
      <dgm:prSet/>
      <dgm:spPr/>
      <dgm:t>
        <a:bodyPr/>
        <a:lstStyle/>
        <a:p>
          <a:endParaRPr lang="ru-RU"/>
        </a:p>
      </dgm:t>
    </dgm:pt>
    <dgm:pt modelId="{B78D1724-1D33-4C77-A895-6A6338BB0D07}" type="pres">
      <dgm:prSet presAssocID="{25FC970A-4334-40AF-9EBE-4D3FCBD929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E1D951-AA49-40A4-8AA8-8F7B8E8CFA5F}" type="pres">
      <dgm:prSet presAssocID="{BF04879F-5D47-4F36-A80E-A33DD0381CB4}" presName="hierRoot1" presStyleCnt="0">
        <dgm:presLayoutVars>
          <dgm:hierBranch val="init"/>
        </dgm:presLayoutVars>
      </dgm:prSet>
      <dgm:spPr/>
    </dgm:pt>
    <dgm:pt modelId="{07C1C321-E55B-4252-9E6A-ABB0BA1A54EB}" type="pres">
      <dgm:prSet presAssocID="{BF04879F-5D47-4F36-A80E-A33DD0381CB4}" presName="rootComposite1" presStyleCnt="0"/>
      <dgm:spPr/>
    </dgm:pt>
    <dgm:pt modelId="{98CE2457-BA73-471F-9EFF-0F7D88211D14}" type="pres">
      <dgm:prSet presAssocID="{BF04879F-5D47-4F36-A80E-A33DD0381C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7DD06A-54EE-4377-B9D8-2D7BAA48DB9C}" type="pres">
      <dgm:prSet presAssocID="{BF04879F-5D47-4F36-A80E-A33DD0381CB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3A5F1C6-1A03-4F1C-B1C5-B55B588472BB}" type="pres">
      <dgm:prSet presAssocID="{BF04879F-5D47-4F36-A80E-A33DD0381CB4}" presName="hierChild2" presStyleCnt="0"/>
      <dgm:spPr/>
    </dgm:pt>
    <dgm:pt modelId="{E20991EF-5DEC-4909-A104-4BC392CCD76A}" type="pres">
      <dgm:prSet presAssocID="{B2B1C1FE-E8FB-4B46-BB24-035E3A12FE2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FA5B1FA-610C-462A-8919-083067DAB5D0}" type="pres">
      <dgm:prSet presAssocID="{C0562B0B-243A-405D-A41B-4089C426D490}" presName="hierRoot2" presStyleCnt="0">
        <dgm:presLayoutVars>
          <dgm:hierBranch val="init"/>
        </dgm:presLayoutVars>
      </dgm:prSet>
      <dgm:spPr/>
    </dgm:pt>
    <dgm:pt modelId="{E9997E44-6C1B-4CA4-89A5-8BA50DA297BA}" type="pres">
      <dgm:prSet presAssocID="{C0562B0B-243A-405D-A41B-4089C426D490}" presName="rootComposite" presStyleCnt="0"/>
      <dgm:spPr/>
    </dgm:pt>
    <dgm:pt modelId="{AE75D09C-76E8-48A3-802F-D5532B3E52E0}" type="pres">
      <dgm:prSet presAssocID="{C0562B0B-243A-405D-A41B-4089C426D49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6412FD-3C98-4D1B-8942-2870D439FE5D}" type="pres">
      <dgm:prSet presAssocID="{C0562B0B-243A-405D-A41B-4089C426D490}" presName="rootConnector" presStyleLbl="node2" presStyleIdx="0" presStyleCnt="2"/>
      <dgm:spPr/>
      <dgm:t>
        <a:bodyPr/>
        <a:lstStyle/>
        <a:p>
          <a:endParaRPr lang="ru-RU"/>
        </a:p>
      </dgm:t>
    </dgm:pt>
    <dgm:pt modelId="{CAD4F073-F67A-4D79-B6F1-E460D0DF3FAB}" type="pres">
      <dgm:prSet presAssocID="{C0562B0B-243A-405D-A41B-4089C426D490}" presName="hierChild4" presStyleCnt="0"/>
      <dgm:spPr/>
    </dgm:pt>
    <dgm:pt modelId="{C80583A4-13D1-45BB-932D-52F5587901B2}" type="pres">
      <dgm:prSet presAssocID="{C0562B0B-243A-405D-A41B-4089C426D490}" presName="hierChild5" presStyleCnt="0"/>
      <dgm:spPr/>
    </dgm:pt>
    <dgm:pt modelId="{11E65762-5E15-4A50-A29E-7E7D99FD8A85}" type="pres">
      <dgm:prSet presAssocID="{F2D02715-74D1-490A-8011-A243329E8F0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1026CAE-5C72-42B6-9B8D-B5B31011B8DF}" type="pres">
      <dgm:prSet presAssocID="{1375C005-AD1F-4F1E-A7EC-AB08BA110FA8}" presName="hierRoot2" presStyleCnt="0">
        <dgm:presLayoutVars>
          <dgm:hierBranch val="init"/>
        </dgm:presLayoutVars>
      </dgm:prSet>
      <dgm:spPr/>
    </dgm:pt>
    <dgm:pt modelId="{4CBDF6D3-42BB-45AD-9DE8-DFC7394B671A}" type="pres">
      <dgm:prSet presAssocID="{1375C005-AD1F-4F1E-A7EC-AB08BA110FA8}" presName="rootComposite" presStyleCnt="0"/>
      <dgm:spPr/>
    </dgm:pt>
    <dgm:pt modelId="{B3AA7E63-0C7E-451B-8EC7-D6742A177FEE}" type="pres">
      <dgm:prSet presAssocID="{1375C005-AD1F-4F1E-A7EC-AB08BA110FA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78A0D3-CF3C-4A00-BD0E-DC9E0C4C5EA8}" type="pres">
      <dgm:prSet presAssocID="{1375C005-AD1F-4F1E-A7EC-AB08BA110FA8}" presName="rootConnector" presStyleLbl="node2" presStyleIdx="1" presStyleCnt="2"/>
      <dgm:spPr/>
      <dgm:t>
        <a:bodyPr/>
        <a:lstStyle/>
        <a:p>
          <a:endParaRPr lang="ru-RU"/>
        </a:p>
      </dgm:t>
    </dgm:pt>
    <dgm:pt modelId="{61A86930-9BE2-4F6A-98DA-22A1D9D7B2BE}" type="pres">
      <dgm:prSet presAssocID="{1375C005-AD1F-4F1E-A7EC-AB08BA110FA8}" presName="hierChild4" presStyleCnt="0"/>
      <dgm:spPr/>
    </dgm:pt>
    <dgm:pt modelId="{88C01118-81CE-45F9-891B-E8B4D51ADA26}" type="pres">
      <dgm:prSet presAssocID="{1375C005-AD1F-4F1E-A7EC-AB08BA110FA8}" presName="hierChild5" presStyleCnt="0"/>
      <dgm:spPr/>
    </dgm:pt>
    <dgm:pt modelId="{4F58FD9C-D2FC-4E0D-9771-E956E3F74FC0}" type="pres">
      <dgm:prSet presAssocID="{BF04879F-5D47-4F36-A80E-A33DD0381CB4}" presName="hierChild3" presStyleCnt="0"/>
      <dgm:spPr/>
    </dgm:pt>
  </dgm:ptLst>
  <dgm:cxnLst>
    <dgm:cxn modelId="{1582AC7E-A24D-4481-9318-C64D3DEA308D}" type="presOf" srcId="{C0562B0B-243A-405D-A41B-4089C426D490}" destId="{2D6412FD-3C98-4D1B-8942-2870D439FE5D}" srcOrd="1" destOrd="0" presId="urn:microsoft.com/office/officeart/2005/8/layout/orgChart1"/>
    <dgm:cxn modelId="{BC4388F9-FA80-41B8-840A-D0D34BC45F1E}" type="presOf" srcId="{BF04879F-5D47-4F36-A80E-A33DD0381CB4}" destId="{98CE2457-BA73-471F-9EFF-0F7D88211D14}" srcOrd="0" destOrd="0" presId="urn:microsoft.com/office/officeart/2005/8/layout/orgChart1"/>
    <dgm:cxn modelId="{0809D9E2-7B05-4D09-8B00-6130A8F44D93}" type="presOf" srcId="{F2D02715-74D1-490A-8011-A243329E8F09}" destId="{11E65762-5E15-4A50-A29E-7E7D99FD8A85}" srcOrd="0" destOrd="0" presId="urn:microsoft.com/office/officeart/2005/8/layout/orgChart1"/>
    <dgm:cxn modelId="{E401E9AC-9787-47CE-B878-5E076D35B6B6}" type="presOf" srcId="{1375C005-AD1F-4F1E-A7EC-AB08BA110FA8}" destId="{D278A0D3-CF3C-4A00-BD0E-DC9E0C4C5EA8}" srcOrd="1" destOrd="0" presId="urn:microsoft.com/office/officeart/2005/8/layout/orgChart1"/>
    <dgm:cxn modelId="{5A776971-30F3-4069-B1B8-39F29267E743}" type="presOf" srcId="{25FC970A-4334-40AF-9EBE-4D3FCBD929B0}" destId="{B78D1724-1D33-4C77-A895-6A6338BB0D07}" srcOrd="0" destOrd="0" presId="urn:microsoft.com/office/officeart/2005/8/layout/orgChart1"/>
    <dgm:cxn modelId="{D8E60BFC-E0E2-4516-A8CA-90889504D0D9}" srcId="{BF04879F-5D47-4F36-A80E-A33DD0381CB4}" destId="{C0562B0B-243A-405D-A41B-4089C426D490}" srcOrd="0" destOrd="0" parTransId="{B2B1C1FE-E8FB-4B46-BB24-035E3A12FE2B}" sibTransId="{C813C58B-6FD0-43B9-92E2-701682A5AB84}"/>
    <dgm:cxn modelId="{296DA8B7-8C30-4E2C-8779-A407432F342E}" type="presOf" srcId="{1375C005-AD1F-4F1E-A7EC-AB08BA110FA8}" destId="{B3AA7E63-0C7E-451B-8EC7-D6742A177FEE}" srcOrd="0" destOrd="0" presId="urn:microsoft.com/office/officeart/2005/8/layout/orgChart1"/>
    <dgm:cxn modelId="{0D29493D-032B-4527-9F08-C585CB784718}" srcId="{25FC970A-4334-40AF-9EBE-4D3FCBD929B0}" destId="{BF04879F-5D47-4F36-A80E-A33DD0381CB4}" srcOrd="0" destOrd="0" parTransId="{81AE07D0-F27F-488B-814A-C28C0F9274C5}" sibTransId="{815C21D8-EB68-44F3-A140-A98F26D52394}"/>
    <dgm:cxn modelId="{DE923B6D-5AA3-47B8-92F5-0D8464E7F93F}" srcId="{BF04879F-5D47-4F36-A80E-A33DD0381CB4}" destId="{1375C005-AD1F-4F1E-A7EC-AB08BA110FA8}" srcOrd="1" destOrd="0" parTransId="{F2D02715-74D1-490A-8011-A243329E8F09}" sibTransId="{AFFFBCE3-F405-4735-B52F-9389D6FAECE2}"/>
    <dgm:cxn modelId="{A9F33DAF-F1EF-4529-8984-5573A3E0A297}" type="presOf" srcId="{BF04879F-5D47-4F36-A80E-A33DD0381CB4}" destId="{DB7DD06A-54EE-4377-B9D8-2D7BAA48DB9C}" srcOrd="1" destOrd="0" presId="urn:microsoft.com/office/officeart/2005/8/layout/orgChart1"/>
    <dgm:cxn modelId="{574B1830-96C9-4F0A-972F-0E4CBDC06B37}" type="presOf" srcId="{B2B1C1FE-E8FB-4B46-BB24-035E3A12FE2B}" destId="{E20991EF-5DEC-4909-A104-4BC392CCD76A}" srcOrd="0" destOrd="0" presId="urn:microsoft.com/office/officeart/2005/8/layout/orgChart1"/>
    <dgm:cxn modelId="{BBDF491B-094E-4C6E-BE9F-66EA151F9C53}" type="presOf" srcId="{C0562B0B-243A-405D-A41B-4089C426D490}" destId="{AE75D09C-76E8-48A3-802F-D5532B3E52E0}" srcOrd="0" destOrd="0" presId="urn:microsoft.com/office/officeart/2005/8/layout/orgChart1"/>
    <dgm:cxn modelId="{AF40B0E5-2296-4E7D-A354-8164A7F84419}" type="presParOf" srcId="{B78D1724-1D33-4C77-A895-6A6338BB0D07}" destId="{CCE1D951-AA49-40A4-8AA8-8F7B8E8CFA5F}" srcOrd="0" destOrd="0" presId="urn:microsoft.com/office/officeart/2005/8/layout/orgChart1"/>
    <dgm:cxn modelId="{8E9EE5FD-5D2B-4A17-B490-0886B5097D76}" type="presParOf" srcId="{CCE1D951-AA49-40A4-8AA8-8F7B8E8CFA5F}" destId="{07C1C321-E55B-4252-9E6A-ABB0BA1A54EB}" srcOrd="0" destOrd="0" presId="urn:microsoft.com/office/officeart/2005/8/layout/orgChart1"/>
    <dgm:cxn modelId="{EE8BDC0C-4D8A-4A0E-BEDA-F532F0BD1839}" type="presParOf" srcId="{07C1C321-E55B-4252-9E6A-ABB0BA1A54EB}" destId="{98CE2457-BA73-471F-9EFF-0F7D88211D14}" srcOrd="0" destOrd="0" presId="urn:microsoft.com/office/officeart/2005/8/layout/orgChart1"/>
    <dgm:cxn modelId="{A5D24EEE-D6E4-4F50-8882-FABC98E751BF}" type="presParOf" srcId="{07C1C321-E55B-4252-9E6A-ABB0BA1A54EB}" destId="{DB7DD06A-54EE-4377-B9D8-2D7BAA48DB9C}" srcOrd="1" destOrd="0" presId="urn:microsoft.com/office/officeart/2005/8/layout/orgChart1"/>
    <dgm:cxn modelId="{D47E77C5-A3CF-4746-B95B-F58DC53D4226}" type="presParOf" srcId="{CCE1D951-AA49-40A4-8AA8-8F7B8E8CFA5F}" destId="{A3A5F1C6-1A03-4F1C-B1C5-B55B588472BB}" srcOrd="1" destOrd="0" presId="urn:microsoft.com/office/officeart/2005/8/layout/orgChart1"/>
    <dgm:cxn modelId="{E2BA2FC5-C984-4710-BA52-EE5A9E571316}" type="presParOf" srcId="{A3A5F1C6-1A03-4F1C-B1C5-B55B588472BB}" destId="{E20991EF-5DEC-4909-A104-4BC392CCD76A}" srcOrd="0" destOrd="0" presId="urn:microsoft.com/office/officeart/2005/8/layout/orgChart1"/>
    <dgm:cxn modelId="{826540DB-A261-498F-AEAD-B004876B13AB}" type="presParOf" srcId="{A3A5F1C6-1A03-4F1C-B1C5-B55B588472BB}" destId="{FFA5B1FA-610C-462A-8919-083067DAB5D0}" srcOrd="1" destOrd="0" presId="urn:microsoft.com/office/officeart/2005/8/layout/orgChart1"/>
    <dgm:cxn modelId="{5BED4114-F131-46B3-B334-AA6195BEED08}" type="presParOf" srcId="{FFA5B1FA-610C-462A-8919-083067DAB5D0}" destId="{E9997E44-6C1B-4CA4-89A5-8BA50DA297BA}" srcOrd="0" destOrd="0" presId="urn:microsoft.com/office/officeart/2005/8/layout/orgChart1"/>
    <dgm:cxn modelId="{D13121EF-7CB7-4A88-8D98-55EAEFBC8249}" type="presParOf" srcId="{E9997E44-6C1B-4CA4-89A5-8BA50DA297BA}" destId="{AE75D09C-76E8-48A3-802F-D5532B3E52E0}" srcOrd="0" destOrd="0" presId="urn:microsoft.com/office/officeart/2005/8/layout/orgChart1"/>
    <dgm:cxn modelId="{F3E12589-154C-4FE1-9D37-8FC32E975BF1}" type="presParOf" srcId="{E9997E44-6C1B-4CA4-89A5-8BA50DA297BA}" destId="{2D6412FD-3C98-4D1B-8942-2870D439FE5D}" srcOrd="1" destOrd="0" presId="urn:microsoft.com/office/officeart/2005/8/layout/orgChart1"/>
    <dgm:cxn modelId="{6C4B638F-140D-4A44-BD6F-5820C2C00EDA}" type="presParOf" srcId="{FFA5B1FA-610C-462A-8919-083067DAB5D0}" destId="{CAD4F073-F67A-4D79-B6F1-E460D0DF3FAB}" srcOrd="1" destOrd="0" presId="urn:microsoft.com/office/officeart/2005/8/layout/orgChart1"/>
    <dgm:cxn modelId="{95F18559-2D7F-4E09-BFD2-99BE9FE0B889}" type="presParOf" srcId="{FFA5B1FA-610C-462A-8919-083067DAB5D0}" destId="{C80583A4-13D1-45BB-932D-52F5587901B2}" srcOrd="2" destOrd="0" presId="urn:microsoft.com/office/officeart/2005/8/layout/orgChart1"/>
    <dgm:cxn modelId="{927EE1FB-9466-4BF1-9D17-97F30822D2ED}" type="presParOf" srcId="{A3A5F1C6-1A03-4F1C-B1C5-B55B588472BB}" destId="{11E65762-5E15-4A50-A29E-7E7D99FD8A85}" srcOrd="2" destOrd="0" presId="urn:microsoft.com/office/officeart/2005/8/layout/orgChart1"/>
    <dgm:cxn modelId="{2D6E1E8D-AFF2-47FE-9DBD-0C2D601BF53D}" type="presParOf" srcId="{A3A5F1C6-1A03-4F1C-B1C5-B55B588472BB}" destId="{B1026CAE-5C72-42B6-9B8D-B5B31011B8DF}" srcOrd="3" destOrd="0" presId="urn:microsoft.com/office/officeart/2005/8/layout/orgChart1"/>
    <dgm:cxn modelId="{E21A5A69-3D3B-47CE-9BF3-E6C4E01BA13D}" type="presParOf" srcId="{B1026CAE-5C72-42B6-9B8D-B5B31011B8DF}" destId="{4CBDF6D3-42BB-45AD-9DE8-DFC7394B671A}" srcOrd="0" destOrd="0" presId="urn:microsoft.com/office/officeart/2005/8/layout/orgChart1"/>
    <dgm:cxn modelId="{0B033E60-85BB-4263-B062-2F17D0B274D5}" type="presParOf" srcId="{4CBDF6D3-42BB-45AD-9DE8-DFC7394B671A}" destId="{B3AA7E63-0C7E-451B-8EC7-D6742A177FEE}" srcOrd="0" destOrd="0" presId="urn:microsoft.com/office/officeart/2005/8/layout/orgChart1"/>
    <dgm:cxn modelId="{1FB1BA98-DFA3-4573-8FE0-81F56C66F2C1}" type="presParOf" srcId="{4CBDF6D3-42BB-45AD-9DE8-DFC7394B671A}" destId="{D278A0D3-CF3C-4A00-BD0E-DC9E0C4C5EA8}" srcOrd="1" destOrd="0" presId="urn:microsoft.com/office/officeart/2005/8/layout/orgChart1"/>
    <dgm:cxn modelId="{337EDC9F-9F22-473D-8F09-7EA5CBAA7D4C}" type="presParOf" srcId="{B1026CAE-5C72-42B6-9B8D-B5B31011B8DF}" destId="{61A86930-9BE2-4F6A-98DA-22A1D9D7B2BE}" srcOrd="1" destOrd="0" presId="urn:microsoft.com/office/officeart/2005/8/layout/orgChart1"/>
    <dgm:cxn modelId="{5D7F20B5-03EF-41F4-B1A6-1305891C0D16}" type="presParOf" srcId="{B1026CAE-5C72-42B6-9B8D-B5B31011B8DF}" destId="{88C01118-81CE-45F9-891B-E8B4D51ADA26}" srcOrd="2" destOrd="0" presId="urn:microsoft.com/office/officeart/2005/8/layout/orgChart1"/>
    <dgm:cxn modelId="{1A3F529C-488F-4E42-BD98-280CC7529FF9}" type="presParOf" srcId="{CCE1D951-AA49-40A4-8AA8-8F7B8E8CFA5F}" destId="{4F58FD9C-D2FC-4E0D-9771-E956E3F74F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13A9F-C244-4278-87EC-CCE31CB233F2}">
      <dsp:nvSpPr>
        <dsp:cNvPr id="0" name=""/>
        <dsp:cNvSpPr/>
      </dsp:nvSpPr>
      <dsp:spPr>
        <a:xfrm>
          <a:off x="7863" y="987763"/>
          <a:ext cx="2350374" cy="1410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Факторы производства х1, х2,…х</a:t>
          </a:r>
          <a:r>
            <a:rPr lang="en-US" sz="2100" kern="1200" dirty="0" smtClean="0"/>
            <a:t>n (input)</a:t>
          </a:r>
          <a:endParaRPr lang="ru-RU" sz="2100" kern="1200" dirty="0"/>
        </a:p>
      </dsp:txBody>
      <dsp:txXfrm>
        <a:off x="49167" y="1029067"/>
        <a:ext cx="2267766" cy="1327616"/>
      </dsp:txXfrm>
    </dsp:sp>
    <dsp:sp modelId="{DBD18051-0A01-416D-8CD6-97E02B523B1D}">
      <dsp:nvSpPr>
        <dsp:cNvPr id="0" name=""/>
        <dsp:cNvSpPr/>
      </dsp:nvSpPr>
      <dsp:spPr>
        <a:xfrm>
          <a:off x="2593275" y="1401429"/>
          <a:ext cx="498279" cy="582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593275" y="1518007"/>
        <a:ext cx="348795" cy="349736"/>
      </dsp:txXfrm>
    </dsp:sp>
    <dsp:sp modelId="{03833CB6-AAA1-4DEA-A352-B6555B31ECEB}">
      <dsp:nvSpPr>
        <dsp:cNvPr id="0" name=""/>
        <dsp:cNvSpPr/>
      </dsp:nvSpPr>
      <dsp:spPr>
        <a:xfrm>
          <a:off x="3298387" y="987763"/>
          <a:ext cx="2350374" cy="1410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Фирма</a:t>
          </a:r>
          <a:endParaRPr lang="ru-RU" sz="2100" kern="1200" dirty="0"/>
        </a:p>
      </dsp:txBody>
      <dsp:txXfrm>
        <a:off x="3339691" y="1029067"/>
        <a:ext cx="2267766" cy="1327616"/>
      </dsp:txXfrm>
    </dsp:sp>
    <dsp:sp modelId="{DE8C2734-A9C7-4710-A948-F2E7F1DD78EE}">
      <dsp:nvSpPr>
        <dsp:cNvPr id="0" name=""/>
        <dsp:cNvSpPr/>
      </dsp:nvSpPr>
      <dsp:spPr>
        <a:xfrm>
          <a:off x="5883799" y="1401429"/>
          <a:ext cx="498279" cy="582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883799" y="1518007"/>
        <a:ext cx="348795" cy="349736"/>
      </dsp:txXfrm>
    </dsp:sp>
    <dsp:sp modelId="{2AB9F614-A2D1-4A67-9585-6C26D79C13AF}">
      <dsp:nvSpPr>
        <dsp:cNvPr id="0" name=""/>
        <dsp:cNvSpPr/>
      </dsp:nvSpPr>
      <dsp:spPr>
        <a:xfrm>
          <a:off x="6588911" y="987763"/>
          <a:ext cx="2350374" cy="1410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Продукт: </a:t>
          </a:r>
          <a:r>
            <a:rPr lang="en-US" sz="2100" kern="1200" dirty="0" smtClean="0"/>
            <a:t>Q=f(x1, x2,…</a:t>
          </a:r>
          <a:r>
            <a:rPr lang="en-US" sz="2100" kern="1200" dirty="0" err="1" smtClean="0"/>
            <a:t>xn</a:t>
          </a:r>
          <a:r>
            <a:rPr lang="en-US" sz="2100" kern="1200" dirty="0" smtClean="0"/>
            <a:t>) (output)</a:t>
          </a:r>
          <a:endParaRPr lang="ru-RU" sz="2100" kern="1200" dirty="0"/>
        </a:p>
      </dsp:txBody>
      <dsp:txXfrm>
        <a:off x="6630215" y="1029067"/>
        <a:ext cx="2267766" cy="1327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E14A-16AB-4C40-A7D8-3F677DBFF089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2EAA1-4B8A-4329-A86F-FE349EDDC6F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50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5BB7-EDD2-4B8D-93DB-AF0055258AEF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A899-0740-419B-AA5C-A78CCC995C5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11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Надпись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Надпись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Надпись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5" name="Надпись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6.jpe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Прямоугольник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Экономика фирмы</a:t>
            </a:r>
            <a:endParaRPr lang="ru-RU" sz="54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89097" name="Прямоугольник 9"/>
          <p:cNvSpPr>
            <a:spLocks noGrp="1" noChangeArrowheads="1"/>
          </p:cNvSpPr>
          <p:nvPr>
            <p:ph type="subTitle" idx="1"/>
          </p:nvPr>
        </p:nvSpPr>
        <p:spPr>
          <a:xfrm>
            <a:off x="1705580" y="4281493"/>
            <a:ext cx="7768959" cy="1463987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Презентацию выполнил </a:t>
            </a:r>
          </a:p>
          <a:p>
            <a:pPr marL="0" indent="0" algn="r">
              <a:buNone/>
            </a:pPr>
            <a:r>
              <a:rPr lang="ru-RU" dirty="0" smtClean="0"/>
              <a:t>ученик 11 «Б» класса школы 1260</a:t>
            </a:r>
          </a:p>
          <a:p>
            <a:pPr marL="0" indent="0" algn="r">
              <a:buNone/>
            </a:pPr>
            <a:r>
              <a:rPr lang="ru-RU" dirty="0" smtClean="0"/>
              <a:t>Романов Борис</a:t>
            </a:r>
          </a:p>
          <a:p>
            <a:pPr marL="0" indent="0" algn="r">
              <a:buNone/>
            </a:pPr>
            <a:r>
              <a:rPr lang="ru-RU" smtClean="0"/>
              <a:t>2015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4334" y="0"/>
            <a:ext cx="7768959" cy="364112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>
                <a:latin typeface="+mn-lt"/>
              </a:rPr>
              <a:t>Экономические издержки (</a:t>
            </a:r>
            <a:r>
              <a:rPr lang="en-US" sz="4000" b="1" dirty="0">
                <a:latin typeface="+mn-lt"/>
              </a:rPr>
              <a:t>TC</a:t>
            </a:r>
            <a:r>
              <a:rPr lang="ru-RU" sz="4000" b="1" dirty="0">
                <a:latin typeface="+mn-lt"/>
              </a:rPr>
              <a:t>эк</a:t>
            </a:r>
            <a:r>
              <a:rPr lang="ru-RU" sz="4000" b="1" dirty="0" smtClean="0">
                <a:latin typeface="+mn-lt"/>
              </a:rPr>
              <a:t>) </a:t>
            </a:r>
            <a:br>
              <a:rPr lang="ru-RU" sz="4000" b="1" dirty="0" smtClean="0">
                <a:latin typeface="+mn-lt"/>
              </a:rPr>
            </a:b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- </a:t>
            </a:r>
            <a:r>
              <a:rPr lang="ru-RU" sz="3100" dirty="0">
                <a:solidFill>
                  <a:schemeClr val="bg2">
                    <a:lumMod val="75000"/>
                  </a:schemeClr>
                </a:solidFill>
              </a:rPr>
              <a:t>это альтернативные затраты, утрата ценности тех благ, которые могли бы быть получены при самом эффективном использовании затраченных на производство данных благ факторов.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  <p:sp>
        <p:nvSpPr>
          <p:cNvPr id="97283" name="Прямоугольник 3"/>
          <p:cNvSpPr>
            <a:spLocks noGrp="1" noChangeArrowheads="1"/>
          </p:cNvSpPr>
          <p:nvPr>
            <p:ph type="subTitle" idx="1"/>
          </p:nvPr>
        </p:nvSpPr>
        <p:spPr>
          <a:xfrm>
            <a:off x="1194421" y="3641124"/>
            <a:ext cx="7768959" cy="1235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Экономические издержки производства определяются: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роизводственной </a:t>
            </a:r>
            <a:r>
              <a:rPr lang="ru-RU" dirty="0"/>
              <a:t>функцией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dirty="0"/>
              <a:t> Р</a:t>
            </a:r>
            <a:r>
              <a:rPr lang="ru-RU" dirty="0" smtClean="0"/>
              <a:t>ыночными </a:t>
            </a:r>
            <a:r>
              <a:rPr lang="ru-RU" dirty="0"/>
              <a:t>ценами факторов производства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170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2529" y="1"/>
            <a:ext cx="8715698" cy="17464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Явные и неявные издержки: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  <p:sp>
        <p:nvSpPr>
          <p:cNvPr id="97283" name="Прямоугольник 3"/>
          <p:cNvSpPr>
            <a:spLocks noGrp="1" noChangeArrowheads="1"/>
          </p:cNvSpPr>
          <p:nvPr>
            <p:ph type="subTitle" idx="1"/>
          </p:nvPr>
        </p:nvSpPr>
        <p:spPr>
          <a:xfrm>
            <a:off x="1729268" y="1548714"/>
            <a:ext cx="7768959" cy="1359242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0070C0"/>
                </a:solidFill>
              </a:rPr>
              <a:t>Явные (</a:t>
            </a:r>
            <a:r>
              <a:rPr lang="ru-RU" sz="2800" u="sng" dirty="0" err="1" smtClean="0">
                <a:solidFill>
                  <a:srgbClr val="0070C0"/>
                </a:solidFill>
              </a:rPr>
              <a:t>ТСбухг</a:t>
            </a:r>
            <a:r>
              <a:rPr lang="ru-RU" sz="2800" u="sng" dirty="0" smtClean="0">
                <a:solidFill>
                  <a:srgbClr val="0070C0"/>
                </a:solidFill>
              </a:rPr>
              <a:t>) </a:t>
            </a:r>
            <a:r>
              <a:rPr lang="ru-RU" sz="2800" dirty="0" smtClean="0"/>
              <a:t>- это </a:t>
            </a:r>
            <a:r>
              <a:rPr lang="ru-RU" sz="2800" dirty="0"/>
              <a:t>альтернативная стоимость ресурсов, приобретаемых у других фирм или домохозяйств.</a:t>
            </a:r>
          </a:p>
        </p:txBody>
      </p:sp>
      <p:sp>
        <p:nvSpPr>
          <p:cNvPr id="4" name="Прямоугольник 3"/>
          <p:cNvSpPr txBox="1">
            <a:spLocks noChangeArrowheads="1"/>
          </p:cNvSpPr>
          <p:nvPr/>
        </p:nvSpPr>
        <p:spPr>
          <a:xfrm>
            <a:off x="782529" y="4456669"/>
            <a:ext cx="7768959" cy="17917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u="sng" dirty="0" smtClean="0">
                <a:solidFill>
                  <a:srgbClr val="FF0000"/>
                </a:solidFill>
              </a:rPr>
              <a:t>Неявные (</a:t>
            </a:r>
            <a:r>
              <a:rPr lang="ru-RU" sz="2800" u="sng" dirty="0" err="1" smtClean="0">
                <a:solidFill>
                  <a:srgbClr val="FF0000"/>
                </a:solidFill>
              </a:rPr>
              <a:t>ТСнеявные</a:t>
            </a:r>
            <a:r>
              <a:rPr lang="ru-RU" sz="2800" u="sng" dirty="0" smtClean="0">
                <a:solidFill>
                  <a:srgbClr val="FF0000"/>
                </a:solidFill>
              </a:rPr>
              <a:t>) </a:t>
            </a:r>
            <a:r>
              <a:rPr lang="ru-RU" sz="2800" dirty="0" smtClean="0"/>
              <a:t>- </a:t>
            </a:r>
            <a:r>
              <a:rPr lang="ru-RU" sz="2800" dirty="0"/>
              <a:t>Это альтернативная стоимость собственных ресурсов предпринимателя или, другими словами, затраты упущенных возможностей.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92378" y="337922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i="1" dirty="0" err="1" smtClean="0"/>
              <a:t>ТСэк</a:t>
            </a:r>
            <a:r>
              <a:rPr lang="ru-RU" sz="2400" i="1" dirty="0" smtClean="0"/>
              <a:t> </a:t>
            </a:r>
            <a:r>
              <a:rPr lang="ru-RU" sz="2400" i="1" dirty="0"/>
              <a:t>= </a:t>
            </a:r>
            <a:r>
              <a:rPr lang="ru-RU" sz="2400" i="1" dirty="0" err="1">
                <a:solidFill>
                  <a:srgbClr val="0070C0"/>
                </a:solidFill>
              </a:rPr>
              <a:t>ТСбухг</a:t>
            </a:r>
            <a:r>
              <a:rPr lang="ru-RU" sz="2400" i="1" dirty="0"/>
              <a:t> + </a:t>
            </a:r>
            <a:r>
              <a:rPr lang="ru-RU" sz="2400" i="1" dirty="0" err="1">
                <a:solidFill>
                  <a:srgbClr val="FF0000"/>
                </a:solidFill>
              </a:rPr>
              <a:t>ТСнеявные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38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4334" y="1"/>
            <a:ext cx="7768959" cy="224069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Прибыль фирмы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ru-RU" b="1" dirty="0" smtClean="0"/>
              <a:t>(</a:t>
            </a:r>
            <a:r>
              <a:rPr lang="en-US" b="1" dirty="0" err="1" smtClean="0"/>
              <a:t>Pr</a:t>
            </a:r>
            <a:r>
              <a:rPr lang="en-US" b="1" dirty="0" smtClean="0"/>
              <a:t> - profit</a:t>
            </a:r>
            <a:r>
              <a:rPr lang="ru-RU" b="1" dirty="0" smtClean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  <p:sp>
        <p:nvSpPr>
          <p:cNvPr id="97283" name="Прямоугольник 3"/>
          <p:cNvSpPr>
            <a:spLocks noGrp="1" noChangeArrowheads="1"/>
          </p:cNvSpPr>
          <p:nvPr>
            <p:ph type="subTitle" idx="1"/>
          </p:nvPr>
        </p:nvSpPr>
        <p:spPr>
          <a:xfrm>
            <a:off x="1869923" y="1664044"/>
            <a:ext cx="7768959" cy="700215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Это разность </a:t>
            </a:r>
            <a:r>
              <a:rPr lang="ru-RU" dirty="0"/>
              <a:t>между общей выручкой (совокупный доход) и совокупными издержками производства.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54402" y="935681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Pr</a:t>
            </a:r>
            <a:r>
              <a:rPr lang="en-US" sz="2400" dirty="0"/>
              <a:t>(Q)=TR(Q)-TC(Q)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8259" y="3800730"/>
            <a:ext cx="84774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Существует также понятие 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нормальной прибыли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ru-RU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НП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ru-RU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минимальный доход, при котором предприниматель останется в данной сфере производства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Включение НП в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экономические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издержки означает, что получаемая фирмой положительная разность между выручкой и издержками производства создает для предпринимателя сверхприбыль.  Ее наличие и отсутствие является стимулом для привлечения дополнительных ресурсов или перехода их в другие сферы использования. Деятельность предпринимателя будет экономически оправдана, если она приносит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экономическую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прибыль.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32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152" y="0"/>
            <a:ext cx="7768959" cy="2963441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Динамика издержек производства в краткосрочном </a:t>
            </a:r>
            <a:r>
              <a:rPr lang="ru-RU" b="1" dirty="0" smtClean="0"/>
              <a:t>периоде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34682" y="2287937"/>
            <a:ext cx="7768959" cy="109689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В краткосрочном </a:t>
            </a:r>
            <a:r>
              <a:rPr lang="ru-RU" dirty="0"/>
              <a:t>периоде все издержки делятся на </a:t>
            </a:r>
            <a:r>
              <a:rPr lang="ru-RU" dirty="0" smtClean="0"/>
              <a:t>общие, </a:t>
            </a:r>
            <a:r>
              <a:rPr lang="ru-RU" dirty="0">
                <a:solidFill>
                  <a:srgbClr val="FF0000"/>
                </a:solidFill>
              </a:rPr>
              <a:t>постоянные</a:t>
            </a:r>
            <a:r>
              <a:rPr lang="ru-RU" dirty="0"/>
              <a:t> и </a:t>
            </a:r>
            <a:r>
              <a:rPr lang="ru-RU" dirty="0">
                <a:solidFill>
                  <a:srgbClr val="00B0F0"/>
                </a:solidFill>
              </a:rPr>
              <a:t>общие переменные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846522418"/>
              </p:ext>
            </p:extLst>
          </p:nvPr>
        </p:nvGraphicFramePr>
        <p:xfrm>
          <a:off x="411892" y="3245708"/>
          <a:ext cx="8611285" cy="3255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866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316" y="1748698"/>
            <a:ext cx="8598907" cy="3880773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Постоянные издержки </a:t>
            </a:r>
            <a:r>
              <a:rPr lang="ru-RU" dirty="0"/>
              <a:t>- часть общих </a:t>
            </a:r>
            <a:r>
              <a:rPr lang="ru-RU" dirty="0" smtClean="0"/>
              <a:t>издержек </a:t>
            </a:r>
            <a:r>
              <a:rPr lang="ru-RU" dirty="0"/>
              <a:t>фирмы, величина которых не </a:t>
            </a:r>
            <a:r>
              <a:rPr lang="ru-RU" dirty="0" smtClean="0"/>
              <a:t>зависит </a:t>
            </a:r>
            <a:r>
              <a:rPr lang="ru-RU" dirty="0"/>
              <a:t>от объема впуска. Данные затраты несет фирма даже в том случае, если продукция вообще не выпускается. Постоянные издержки, которых нельзя избежать при прекращении производства, называются невозвратными.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0B0F0"/>
                </a:solidFill>
              </a:rPr>
              <a:t>Необратимые(невозвратные издержки) </a:t>
            </a:r>
            <a:r>
              <a:rPr lang="ru-RU" dirty="0"/>
              <a:t>- издержки, которые уже были произведены и вернуть их назад не представляется возможным. </a:t>
            </a:r>
          </a:p>
          <a:p>
            <a:pPr marL="0" indent="0">
              <a:buNone/>
            </a:pPr>
            <a:r>
              <a:rPr lang="ru-RU" i="1" dirty="0"/>
              <a:t>Пример: </a:t>
            </a:r>
            <a:r>
              <a:rPr lang="ru-RU" dirty="0"/>
              <a:t>Затраты на аренду помещения относятся к </a:t>
            </a:r>
            <a:r>
              <a:rPr lang="ru-RU" dirty="0">
                <a:solidFill>
                  <a:srgbClr val="FF0000"/>
                </a:solidFill>
              </a:rPr>
              <a:t>постоянным</a:t>
            </a:r>
            <a:r>
              <a:rPr lang="ru-RU" dirty="0"/>
              <a:t>, которые не являются невозвратными, так как фирма может их избежать, прекратив свою деятельность.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796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6629" y="196793"/>
            <a:ext cx="7768959" cy="791747"/>
          </a:xfrm>
        </p:spPr>
        <p:txBody>
          <a:bodyPr/>
          <a:lstStyle/>
          <a:p>
            <a:pPr algn="l"/>
            <a:r>
              <a:rPr lang="ru-RU" dirty="0"/>
              <a:t>Постоянные </a:t>
            </a:r>
            <a:r>
              <a:rPr lang="ru-RU" dirty="0" smtClean="0"/>
              <a:t>издержки: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04023" y="988540"/>
            <a:ext cx="7768959" cy="1779373"/>
          </a:xfrm>
        </p:spPr>
        <p:txBody>
          <a:bodyPr>
            <a:normAutofit fontScale="92500"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Постоянные</a:t>
            </a:r>
            <a:r>
              <a:rPr lang="ru-RU" dirty="0"/>
              <a:t> издержки включают в себя амортизационные отчисления по износу основного капитала. </a:t>
            </a:r>
            <a:r>
              <a:rPr lang="ru-RU" dirty="0" err="1"/>
              <a:t>Аморт</a:t>
            </a:r>
            <a:r>
              <a:rPr lang="ru-RU" dirty="0"/>
              <a:t>. </a:t>
            </a:r>
            <a:r>
              <a:rPr lang="ru-RU" dirty="0" err="1"/>
              <a:t>отчисл</a:t>
            </a:r>
            <a:r>
              <a:rPr lang="ru-RU" dirty="0"/>
              <a:t>. являются частью </a:t>
            </a:r>
            <a:r>
              <a:rPr lang="ru-RU" dirty="0" err="1" smtClean="0"/>
              <a:t>бухглалтерских</a:t>
            </a:r>
            <a:r>
              <a:rPr lang="ru-RU" dirty="0" smtClean="0"/>
              <a:t> </a:t>
            </a:r>
            <a:r>
              <a:rPr lang="ru-RU" dirty="0"/>
              <a:t>затрат. Амортизация - уменьшение бухгалтерской стоимости капитальных ресурсов и постепенное перенесение их стоимости на производственный продукт для обеспечения возможности возмещения физического и морального износа капитальных ресурсов.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66552" y="3294787"/>
            <a:ext cx="8394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90C226"/>
                </a:solidFill>
                <a:ea typeface="+mj-ea"/>
                <a:cs typeface="+mj-cs"/>
              </a:rPr>
              <a:t>Переменные издержки: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2931" y="4343970"/>
            <a:ext cx="88563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B0F0"/>
                </a:solidFill>
              </a:rPr>
              <a:t>Переменные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издержки - часть общих издержек фирмы, величина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которых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зависит от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объема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выпуска. Например, затраты на труд аналитически определяются так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b="1" i="1" u="sng" dirty="0" smtClean="0"/>
              <a:t>VC(Q) = </a:t>
            </a:r>
            <a:r>
              <a:rPr lang="en-US" b="1" i="1" u="sng" dirty="0" err="1" smtClean="0">
                <a:solidFill>
                  <a:srgbClr val="FFC000"/>
                </a:solidFill>
              </a:rPr>
              <a:t>w</a:t>
            </a:r>
            <a:r>
              <a:rPr lang="en-US" b="1" i="1" u="sng" dirty="0" err="1" smtClean="0">
                <a:solidFill>
                  <a:srgbClr val="7030A0"/>
                </a:solidFill>
              </a:rPr>
              <a:t>·L</a:t>
            </a:r>
            <a:r>
              <a:rPr lang="en-US" b="1" i="1" u="sng" dirty="0" smtClean="0">
                <a:solidFill>
                  <a:srgbClr val="7030A0"/>
                </a:solidFill>
              </a:rPr>
              <a:t>(Q)</a:t>
            </a:r>
            <a:endParaRPr lang="ru-RU" b="1" i="1" u="sng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где </a:t>
            </a:r>
            <a:r>
              <a:rPr lang="ru-RU" dirty="0">
                <a:solidFill>
                  <a:srgbClr val="FFC000"/>
                </a:solidFill>
              </a:rPr>
              <a:t>w - (</a:t>
            </a:r>
            <a:r>
              <a:rPr lang="ru-RU" dirty="0" err="1">
                <a:solidFill>
                  <a:srgbClr val="FFC000"/>
                </a:solidFill>
              </a:rPr>
              <a:t>wage</a:t>
            </a:r>
            <a:r>
              <a:rPr lang="ru-RU" dirty="0">
                <a:solidFill>
                  <a:srgbClr val="FFC000"/>
                </a:solidFill>
              </a:rPr>
              <a:t>) </a:t>
            </a:r>
            <a:r>
              <a:rPr lang="ru-RU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недельная ставка заработной платы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а </a:t>
            </a:r>
            <a:r>
              <a:rPr lang="ru-RU" dirty="0">
                <a:solidFill>
                  <a:srgbClr val="7030A0"/>
                </a:solidFill>
              </a:rPr>
              <a:t>L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ru-RU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затраты труда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необходимые для производства конкретного объема выпуска.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57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061" y="458598"/>
            <a:ext cx="9292375" cy="1320800"/>
          </a:xfrm>
        </p:spPr>
        <p:txBody>
          <a:bodyPr/>
          <a:lstStyle/>
          <a:p>
            <a:r>
              <a:rPr lang="ru-RU" b="1" dirty="0" smtClean="0"/>
              <a:t>Графическое представление издержек: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5885"/>
            <a:ext cx="3951215" cy="253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Кроме того,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различают: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средние </a:t>
            </a:r>
            <a:r>
              <a:rPr lang="ru-RU" dirty="0">
                <a:solidFill>
                  <a:srgbClr val="FFC000"/>
                </a:solidFill>
              </a:rPr>
              <a:t>общие издержки (</a:t>
            </a:r>
            <a:r>
              <a:rPr lang="en-US" dirty="0">
                <a:solidFill>
                  <a:srgbClr val="FFC000"/>
                </a:solidFill>
              </a:rPr>
              <a:t>ATC - average total costs), 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средние </a:t>
            </a:r>
            <a:r>
              <a:rPr lang="ru-RU" dirty="0">
                <a:solidFill>
                  <a:srgbClr val="C00000"/>
                </a:solidFill>
              </a:rPr>
              <a:t>постоянные (</a:t>
            </a:r>
            <a:r>
              <a:rPr lang="en-US" dirty="0">
                <a:solidFill>
                  <a:srgbClr val="C00000"/>
                </a:solidFill>
              </a:rPr>
              <a:t>AFC - average fixed costs)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средние переменные (</a:t>
            </a:r>
            <a:r>
              <a:rPr lang="en-US" dirty="0">
                <a:solidFill>
                  <a:srgbClr val="00B0F0"/>
                </a:solidFill>
              </a:rPr>
              <a:t>AVC - average variable costs)</a:t>
            </a:r>
            <a:endParaRPr lang="ru-RU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85731" y="1132513"/>
            <a:ext cx="206004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390" y="1178232"/>
            <a:ext cx="5863047" cy="34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214407" y="4446165"/>
            <a:ext cx="865943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ATC (</a:t>
            </a:r>
            <a:r>
              <a:rPr lang="ru-RU" sz="1600" dirty="0">
                <a:solidFill>
                  <a:srgbClr val="FFC000"/>
                </a:solidFill>
              </a:rPr>
              <a:t>или упрощенно </a:t>
            </a:r>
            <a:r>
              <a:rPr lang="en-US" sz="1600" dirty="0">
                <a:solidFill>
                  <a:srgbClr val="FFC000"/>
                </a:solidFill>
              </a:rPr>
              <a:t>AC)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общие издержки в расчете на единицу продукции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en-US" sz="1600" dirty="0" smtClean="0">
                <a:solidFill>
                  <a:srgbClr val="C00000"/>
                </a:solidFill>
              </a:rPr>
              <a:t>AFC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общие постоянные издержки в расчете на единицу продукции:</a:t>
            </a:r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en-US" sz="1600" dirty="0" smtClean="0">
                <a:solidFill>
                  <a:srgbClr val="00B0F0"/>
                </a:solidFill>
              </a:rPr>
              <a:t>AVC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общие переменные издержки в расчете на единицу продукции: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394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816967"/>
              </p:ext>
            </p:extLst>
          </p:nvPr>
        </p:nvGraphicFramePr>
        <p:xfrm>
          <a:off x="1798564" y="4999369"/>
          <a:ext cx="33432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Уравнение" r:id="rId4" imgW="3340080" imgH="419040" progId="Equation.3">
                  <p:embed/>
                </p:oleObj>
              </mc:Choice>
              <mc:Fallback>
                <p:oleObj name="Уравнение" r:id="rId4" imgW="334008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564" y="4999369"/>
                        <a:ext cx="33432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367351"/>
              </p:ext>
            </p:extLst>
          </p:nvPr>
        </p:nvGraphicFramePr>
        <p:xfrm>
          <a:off x="2989190" y="5834832"/>
          <a:ext cx="962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Уравнение" r:id="rId6" imgW="965540" imgH="419205" progId="Equation.3">
                  <p:embed/>
                </p:oleObj>
              </mc:Choice>
              <mc:Fallback>
                <p:oleObj name="Уравнение" r:id="rId6" imgW="965540" imgH="41920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190" y="5834832"/>
                        <a:ext cx="9620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806242"/>
              </p:ext>
            </p:extLst>
          </p:nvPr>
        </p:nvGraphicFramePr>
        <p:xfrm>
          <a:off x="2798690" y="6459392"/>
          <a:ext cx="1152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Уравнение" r:id="rId8" imgW="1156055" imgH="419205" progId="Equation.3">
                  <p:embed/>
                </p:oleObj>
              </mc:Choice>
              <mc:Fallback>
                <p:oleObj name="Уравнение" r:id="rId8" imgW="1156055" imgH="41920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690" y="6459392"/>
                        <a:ext cx="1152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393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64" y="317939"/>
            <a:ext cx="8598907" cy="48215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Убывающая производительность переменного фактора означает, что предельный продукт труда уменьшается с каждым дополнительным рабочим. Поэтому возникает необходимость определения предельных издержек.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Предельные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издержки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MC - marginal costs)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показывают, насколько изменятся общие издержки при изменении выпуска на единицу. Аналитически, предельные издержки можно найти по формулам: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Первая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формула используется для функций издержек, заданных таблично, вторая - если функций, заданных непрерывно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дифференцируемыми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функциями.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Взаимосвязь ПФ и функциями издержек (если труд - единственный переменный ресурс) можно представить след. образом: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 flipV="1">
            <a:off x="15405369" y="2160589"/>
            <a:ext cx="265266" cy="113628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944855"/>
              </p:ext>
            </p:extLst>
          </p:nvPr>
        </p:nvGraphicFramePr>
        <p:xfrm>
          <a:off x="3404380" y="2460279"/>
          <a:ext cx="2610360" cy="95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Уравнение" r:id="rId3" imgW="1879560" imgH="685800" progId="Equation.3">
                  <p:embed/>
                </p:oleObj>
              </mc:Choice>
              <mc:Fallback>
                <p:oleObj name="Уравнение" r:id="rId3" imgW="187956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380" y="2460279"/>
                        <a:ext cx="2610360" cy="954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68970" y="5457457"/>
            <a:ext cx="144030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237092"/>
              </p:ext>
            </p:extLst>
          </p:nvPr>
        </p:nvGraphicFramePr>
        <p:xfrm>
          <a:off x="3568970" y="5139520"/>
          <a:ext cx="2203885" cy="111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Уравнение" r:id="rId5" imgW="1752480" imgH="888840" progId="Equation.3">
                  <p:embed/>
                </p:oleObj>
              </mc:Choice>
              <mc:Fallback>
                <p:oleObj name="Уравнение" r:id="rId5" imgW="175248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970" y="5139520"/>
                        <a:ext cx="2203885" cy="1113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949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5546" y="115329"/>
            <a:ext cx="6441989" cy="757881"/>
          </a:xfrm>
        </p:spPr>
        <p:txBody>
          <a:bodyPr/>
          <a:lstStyle/>
          <a:p>
            <a:r>
              <a:rPr lang="ru-RU" b="1" dirty="0"/>
              <a:t>Функция </a:t>
            </a:r>
            <a:r>
              <a:rPr lang="ru-RU" b="1" dirty="0" smtClean="0"/>
              <a:t>выручки: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15546" y="988538"/>
            <a:ext cx="8460873" cy="5585255"/>
          </a:xfrm>
        </p:spPr>
        <p:txBody>
          <a:bodyPr/>
          <a:lstStyle/>
          <a:p>
            <a:pPr algn="ctr"/>
            <a:r>
              <a:rPr lang="ru-RU" dirty="0"/>
              <a:t>Выручка(TR - </a:t>
            </a:r>
            <a:r>
              <a:rPr lang="ru-RU" dirty="0" err="1"/>
              <a:t>total</a:t>
            </a:r>
            <a:r>
              <a:rPr lang="ru-RU" dirty="0"/>
              <a:t> </a:t>
            </a:r>
            <a:r>
              <a:rPr lang="ru-RU" dirty="0" err="1"/>
              <a:t>revenue</a:t>
            </a:r>
            <a:r>
              <a:rPr lang="ru-RU" dirty="0"/>
              <a:t>) определяется, как произведение цены на объем выпуска: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Общая </a:t>
            </a:r>
            <a:r>
              <a:rPr lang="ru-RU" dirty="0"/>
              <a:t>выручка(TR) - совокупный доход, который получает фирма от реализации своей продукции.</a:t>
            </a:r>
          </a:p>
          <a:p>
            <a:pPr algn="l"/>
            <a:r>
              <a:rPr lang="ru-RU" dirty="0"/>
              <a:t>Средняя выручка(AR - </a:t>
            </a:r>
            <a:r>
              <a:rPr lang="ru-RU" dirty="0" err="1"/>
              <a:t>average</a:t>
            </a:r>
            <a:r>
              <a:rPr lang="ru-RU" dirty="0"/>
              <a:t> </a:t>
            </a:r>
            <a:r>
              <a:rPr lang="ru-RU" dirty="0" err="1"/>
              <a:t>revenue</a:t>
            </a:r>
            <a:r>
              <a:rPr lang="ru-RU" dirty="0"/>
              <a:t>) - совокупный доход фирмы, приходящийся на единицу выпуска</a:t>
            </a:r>
            <a:r>
              <a:rPr lang="ru-RU" dirty="0" smtClean="0"/>
              <a:t>:</a:t>
            </a:r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r>
              <a:rPr lang="ru-RU" dirty="0"/>
              <a:t>Предельная выручка - прирост общей выручки в результате увеличения выпуска продукции на единицу: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745342"/>
              </p:ext>
            </p:extLst>
          </p:nvPr>
        </p:nvGraphicFramePr>
        <p:xfrm>
          <a:off x="4008274" y="3417084"/>
          <a:ext cx="1551285" cy="63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Уравнение" r:id="rId3" imgW="1028520" imgH="419040" progId="Equation.3">
                  <p:embed/>
                </p:oleObj>
              </mc:Choice>
              <mc:Fallback>
                <p:oleObj name="Уравнение" r:id="rId3" imgW="10285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274" y="3417084"/>
                        <a:ext cx="1551285" cy="632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918309" y="51886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399322"/>
              </p:ext>
            </p:extLst>
          </p:nvPr>
        </p:nvGraphicFramePr>
        <p:xfrm>
          <a:off x="3962800" y="5037626"/>
          <a:ext cx="1698764" cy="1010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Уравнение" r:id="rId5" imgW="1156055" imgH="686070" progId="Equation.3">
                  <p:embed/>
                </p:oleObj>
              </mc:Choice>
              <mc:Fallback>
                <p:oleObj name="Уравнение" r:id="rId5" imgW="1156055" imgH="68607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800" y="5037626"/>
                        <a:ext cx="1698764" cy="10108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674841" y="1182820"/>
            <a:ext cx="198281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136095"/>
              </p:ext>
            </p:extLst>
          </p:nvPr>
        </p:nvGraphicFramePr>
        <p:xfrm>
          <a:off x="4099609" y="1637962"/>
          <a:ext cx="1425146" cy="32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Уравнение" r:id="rId7" imgW="876240" imgH="203040" progId="Equation.3">
                  <p:embed/>
                </p:oleObj>
              </mc:Choice>
              <mc:Fallback>
                <p:oleObj name="Уравнение" r:id="rId7" imgW="87624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609" y="1637962"/>
                        <a:ext cx="1425146" cy="325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072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8350" y="0"/>
            <a:ext cx="313650" cy="192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465" y="296562"/>
            <a:ext cx="8567351" cy="61042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Если фирма может продавать разные единицы выпуска по разным ценам, то функция выручки имеет след. вид: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Если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функция цены для фирмы является функцией спроса на ее продукт, то функцию цены можно задать как обратную функцию спроса на товар: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Таким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образом, функция общей выручки будет задана так: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Так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как рыночная цена товара является функцией спроса, то кривая спроса на продукцию фирмы одновременно является и кривой ее средней выручки: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006668"/>
              </p:ext>
            </p:extLst>
          </p:nvPr>
        </p:nvGraphicFramePr>
        <p:xfrm>
          <a:off x="4300151" y="617837"/>
          <a:ext cx="1878227" cy="342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Уравнение" r:id="rId3" imgW="1091880" imgH="203040" progId="Equation.3">
                  <p:embed/>
                </p:oleObj>
              </mc:Choice>
              <mc:Fallback>
                <p:oleObj name="Уравнение" r:id="rId3" imgW="109188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151" y="617837"/>
                        <a:ext cx="1878227" cy="342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740590" y="10623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981558"/>
              </p:ext>
            </p:extLst>
          </p:nvPr>
        </p:nvGraphicFramePr>
        <p:xfrm>
          <a:off x="7954774" y="1576212"/>
          <a:ext cx="1588138" cy="597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Уравнение" r:id="rId5" imgW="1041530" imgH="393635" progId="Equation.3">
                  <p:embed/>
                </p:oleObj>
              </mc:Choice>
              <mc:Fallback>
                <p:oleObj name="Уравнение" r:id="rId5" imgW="1041530" imgH="3936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4774" y="1576212"/>
                        <a:ext cx="1588138" cy="597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590270" y="15420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689507"/>
              </p:ext>
            </p:extLst>
          </p:nvPr>
        </p:nvGraphicFramePr>
        <p:xfrm>
          <a:off x="6804453" y="2408062"/>
          <a:ext cx="3410466" cy="51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Уравнение" r:id="rId7" imgW="2857320" imgH="393480" progId="Equation.3">
                  <p:embed/>
                </p:oleObj>
              </mc:Choice>
              <mc:Fallback>
                <p:oleObj name="Уравнение" r:id="rId7" imgW="2857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453" y="2408062"/>
                        <a:ext cx="3410466" cy="511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29816" y="32220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517898"/>
              </p:ext>
            </p:extLst>
          </p:nvPr>
        </p:nvGraphicFramePr>
        <p:xfrm>
          <a:off x="8748843" y="3586204"/>
          <a:ext cx="1719583" cy="26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Уравнение" r:id="rId9" imgW="1016320" imgH="228690" progId="Equation.3">
                  <p:embed/>
                </p:oleObj>
              </mc:Choice>
              <mc:Fallback>
                <p:oleObj name="Уравнение" r:id="rId9" imgW="1016320" imgH="2286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8843" y="3586204"/>
                        <a:ext cx="1719583" cy="267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57" y="4066018"/>
            <a:ext cx="3353413" cy="279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096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448967" y="5537200"/>
            <a:ext cx="8598907" cy="1320800"/>
          </a:xfrm>
        </p:spPr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 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8601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304638" cy="326064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Когда мы говорим об экономике фирмы, мы исследуем поведение продавцов, а именно факторы, влияющие на предложение. Начнем с рассмотрения целей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фирмы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Допустим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что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главная ее цель - максимизация прибыли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Ограничения, которые стоят на пути к достижению этой цели - издержки производства и спрос на производимую продукцию. Предположим, что рациональная фирма максимизирует прибыль, при этом она должна выбирать свою производственную технологию, чтобы минимизировать себестоимость любого выбранного ею объема выпуска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ru-RU" sz="1800" b="0" i="0" dirty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867" y="3260640"/>
            <a:ext cx="5396040" cy="359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554203" y="24761"/>
            <a:ext cx="9681727" cy="1565191"/>
          </a:xfrm>
        </p:spPr>
        <p:txBody>
          <a:bodyPr/>
          <a:lstStyle/>
          <a:p>
            <a:r>
              <a:rPr lang="ru-RU" b="1" dirty="0"/>
              <a:t>Максимизация прибыли </a:t>
            </a:r>
            <a:r>
              <a:rPr lang="ru-RU" b="1" dirty="0" smtClean="0"/>
              <a:t>фирмы: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2066" y="1861752"/>
            <a:ext cx="8155458" cy="4629664"/>
          </a:xfrm>
        </p:spPr>
        <p:txBody>
          <a:bodyPr/>
          <a:lstStyle/>
          <a:p>
            <a:r>
              <a:rPr lang="ru-RU" dirty="0"/>
              <a:t>Максимизация прибыли предполагает решение следующей проблемы: каким образом отдельная фирма выбирает тот уровень выпуска продукции, который обеспечивает ей получение максимальной прибыли при наличии ограничений, накладываемых на поведение фирмы кривыми спроса и издержек.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569" y="3324613"/>
            <a:ext cx="5033318" cy="34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634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2016998" y="0"/>
            <a:ext cx="175002" cy="164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620" y="164757"/>
            <a:ext cx="8886618" cy="6409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максимизации прибыли фирма должна расширять объемы производства до тех пор, пока предельная выручка превосходит предельные издержки, и прекратить увеличение выпуска, как только увеличивающиеся предельные издержки начнут превосходить предельную выручку: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Поскольку прибыль есть разность между выручкой и общими издержками производства, то по мере увеличения выпуска прибыль растет до тех пор, пока приращение выручки от продажи дополнительной единицы продукции превышает приращение общих затрат, связанное с производством этой единицы. То есть прибыль увеличивается, если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MC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и уменьшается, если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MC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Следовательно, прибыль фирмы достигает максимума, когда предельная выручка равна предельным издержкам.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Аналитически условие максимизации прибыли для фирмы в коротком периоде будет иметь вид: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044" y="1158061"/>
            <a:ext cx="19431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416029"/>
              </p:ext>
            </p:extLst>
          </p:nvPr>
        </p:nvGraphicFramePr>
        <p:xfrm>
          <a:off x="2459409" y="5299247"/>
          <a:ext cx="3794759" cy="96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Уравнение" r:id="rId4" imgW="2819160" imgH="711000" progId="Equation.3">
                  <p:embed/>
                </p:oleObj>
              </mc:Choice>
              <mc:Fallback>
                <p:oleObj name="Уравнение" r:id="rId4" imgW="281916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409" y="5299247"/>
                        <a:ext cx="3794759" cy="961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941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96583" y="0"/>
            <a:ext cx="395417" cy="32951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393" y="3393989"/>
            <a:ext cx="8367635" cy="284508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Из равенства предельной выручки предельным издержкам и находится оптимальный объем производства, при котором фирма получает максимальную прибыль или несет минимальные убытки.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96722"/>
              </p:ext>
            </p:extLst>
          </p:nvPr>
        </p:nvGraphicFramePr>
        <p:xfrm>
          <a:off x="3015048" y="1631092"/>
          <a:ext cx="3576323" cy="90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Уравнение" r:id="rId3" imgW="2819160" imgH="711000" progId="Equation.3">
                  <p:embed/>
                </p:oleObj>
              </mc:Choice>
              <mc:Fallback>
                <p:oleObj name="Уравнение" r:id="rId3" imgW="2819160" imgH="71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048" y="1631092"/>
                        <a:ext cx="3576323" cy="906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948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77947" y="114416"/>
            <a:ext cx="7768959" cy="1646302"/>
          </a:xfrm>
        </p:spPr>
        <p:txBody>
          <a:bodyPr/>
          <a:lstStyle/>
          <a:p>
            <a:r>
              <a:rPr lang="ru-RU" dirty="0" smtClean="0"/>
              <a:t>ВНИМАНИЕ!!!!!!!!!!!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400" dirty="0" smtClean="0"/>
              <a:t>Спасибо за внимание</a:t>
            </a:r>
            <a:endParaRPr lang="ru-RU" sz="2400" dirty="0"/>
          </a:p>
        </p:txBody>
      </p:sp>
      <p:pic>
        <p:nvPicPr>
          <p:cNvPr id="11266" name="Picture 2" descr="https://encrypted-tbn2.gstatic.com/images?q=tbn:ANd9GcSTSj4rU1J-_qTovE3QivF4oP0XEMaGz2W4C_KblvzBFak6i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543" y="176071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39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Прямоугольник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Основные понятия: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1139" name="Прямоугольник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Производство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Фирма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Технология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0"/>
          <a:stretch/>
        </p:blipFill>
        <p:spPr>
          <a:xfrm>
            <a:off x="3786433" y="2346693"/>
            <a:ext cx="5124704" cy="369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ctrTitle"/>
          </p:nvPr>
        </p:nvSpPr>
        <p:spPr>
          <a:xfrm>
            <a:off x="766056" y="0"/>
            <a:ext cx="8896928" cy="4124975"/>
          </a:xfrm>
        </p:spPr>
        <p:txBody>
          <a:bodyPr/>
          <a:lstStyle/>
          <a:p>
            <a:pPr algn="l">
              <a:spcBef>
                <a:spcPts val="1"/>
              </a:spcBef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Производство - </a:t>
            </a:r>
            <a:r>
              <a:rPr lang="ru-RU" sz="3600" dirty="0"/>
              <a:t>любая деятельность по использованию ресурсов для получения, как осязаемых, так и неосязаемых(нематериальных) благ. </a:t>
            </a:r>
            <a:br>
              <a:rPr lang="ru-RU" sz="3600" dirty="0"/>
            </a:b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66056" y="4226012"/>
            <a:ext cx="8332943" cy="3744096"/>
          </a:xfrm>
        </p:spPr>
        <p:txBody>
          <a:bodyPr>
            <a:normAutofit/>
          </a:bodyPr>
          <a:lstStyle/>
          <a:p>
            <a:r>
              <a:rPr lang="ru-RU" sz="2400" dirty="0"/>
              <a:t>Теория производства изучает процесс превращения (трансформации) ресурсов в выпуск (</a:t>
            </a:r>
            <a:r>
              <a:rPr lang="ru-RU" sz="2400" dirty="0" smtClean="0"/>
              <a:t>продуктов), </a:t>
            </a:r>
            <a:r>
              <a:rPr lang="ru-RU" sz="2400" dirty="0"/>
              <a:t>соотношения между количеством применяемых ресурсов и объемом выпуска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022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ctrTitle"/>
          </p:nvPr>
        </p:nvSpPr>
        <p:spPr>
          <a:xfrm>
            <a:off x="864910" y="172995"/>
            <a:ext cx="7768959" cy="2395028"/>
          </a:xfrm>
        </p:spPr>
        <p:txBody>
          <a:bodyPr/>
          <a:lstStyle/>
          <a:p>
            <a:pPr algn="l">
              <a:spcBef>
                <a:spcPts val="1"/>
              </a:spcBef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Фирма -</a:t>
            </a:r>
            <a:r>
              <a:rPr lang="ru-RU" sz="3600" dirty="0"/>
              <a:t>участник рыночных отношений, осуществляющий преобразование факторов производства в </a:t>
            </a:r>
            <a:r>
              <a:rPr lang="ru-RU" sz="3600" dirty="0" smtClean="0"/>
              <a:t>продукт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927590" y="2839872"/>
            <a:ext cx="7768959" cy="1460279"/>
          </a:xfrm>
        </p:spPr>
        <p:txBody>
          <a:bodyPr>
            <a:normAutofit/>
          </a:bodyPr>
          <a:lstStyle/>
          <a:p>
            <a:r>
              <a:rPr lang="ru-RU" dirty="0"/>
              <a:t>Как рациональный экономический агент, фирма выбирает эффективную технологию, которая позволяет при заданном объеме ресурсов произвести максимальный объем продукции с минимальными затратами </a:t>
            </a:r>
            <a:r>
              <a:rPr lang="ru-RU" dirty="0" smtClean="0"/>
              <a:t>ресурсов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42218819"/>
              </p:ext>
            </p:extLst>
          </p:nvPr>
        </p:nvGraphicFramePr>
        <p:xfrm>
          <a:off x="0" y="4127157"/>
          <a:ext cx="8947150" cy="33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101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ctrTitle"/>
          </p:nvPr>
        </p:nvSpPr>
        <p:spPr>
          <a:xfrm>
            <a:off x="864910" y="172995"/>
            <a:ext cx="7768959" cy="2395028"/>
          </a:xfrm>
        </p:spPr>
        <p:txBody>
          <a:bodyPr/>
          <a:lstStyle/>
          <a:p>
            <a:pPr algn="l">
              <a:spcBef>
                <a:spcPts val="1"/>
              </a:spcBef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Технология -</a:t>
            </a:r>
            <a:r>
              <a:rPr lang="ru-RU" sz="3600" dirty="0" smtClean="0"/>
              <a:t> </a:t>
            </a:r>
            <a:r>
              <a:rPr lang="ru-RU" sz="3600" dirty="0"/>
              <a:t>способ преобразования факторов производства в продукт.</a:t>
            </a:r>
            <a:br>
              <a:rPr lang="ru-RU" sz="3600" dirty="0"/>
            </a:b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29005" y="2769533"/>
            <a:ext cx="7768959" cy="3291298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/>
              <a:t>Каждый способ производства характеризуется определенной комбинацией ресурсов, необходимой для получения единицы продукции при данном уровне технологии. </a:t>
            </a:r>
            <a:r>
              <a:rPr lang="ru-RU" sz="2400" dirty="0" smtClean="0"/>
              <a:t>Технически </a:t>
            </a:r>
            <a:r>
              <a:rPr lang="ru-RU" sz="2400" dirty="0"/>
              <a:t>неэффективный способы не используются. </a:t>
            </a:r>
            <a:endParaRPr lang="ru-RU" sz="2400" dirty="0" smtClean="0"/>
          </a:p>
          <a:p>
            <a:r>
              <a:rPr lang="ru-RU" sz="2400" dirty="0" smtClean="0"/>
              <a:t>Способ </a:t>
            </a:r>
            <a:r>
              <a:rPr lang="ru-RU" sz="2400" dirty="0"/>
              <a:t>производства будет технологически эффективным, если </a:t>
            </a:r>
            <a:r>
              <a:rPr lang="ru-RU" sz="2400" dirty="0" smtClean="0"/>
              <a:t>произведённый </a:t>
            </a:r>
            <a:r>
              <a:rPr lang="ru-RU" sz="2400" dirty="0"/>
              <a:t>объем выпуска является максимально возможным при использовании точно определенных объемов ресурсов.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194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2"/>
          <p:cNvSpPr>
            <a:spLocks noGrp="1" noChangeArrowheads="1"/>
          </p:cNvSpPr>
          <p:nvPr>
            <p:ph type="ctrTitle"/>
          </p:nvPr>
        </p:nvSpPr>
        <p:spPr>
          <a:xfrm>
            <a:off x="747680" y="0"/>
            <a:ext cx="7768959" cy="2395028"/>
          </a:xfrm>
        </p:spPr>
        <p:txBody>
          <a:bodyPr/>
          <a:lstStyle/>
          <a:p>
            <a:pPr algn="l">
              <a:spcBef>
                <a:spcPts val="1"/>
              </a:spcBef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Производственная функция (ПФ)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2112" y="3317631"/>
            <a:ext cx="7768959" cy="274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ПФ</a:t>
            </a:r>
            <a:r>
              <a:rPr lang="ru-RU" sz="2400" dirty="0" smtClean="0"/>
              <a:t> (</a:t>
            </a:r>
            <a:r>
              <a:rPr lang="en-US" sz="2400" dirty="0" smtClean="0">
                <a:solidFill>
                  <a:srgbClr val="00B0F0"/>
                </a:solidFill>
              </a:rPr>
              <a:t>Q</a:t>
            </a:r>
            <a:r>
              <a:rPr lang="ru-RU" sz="2400" dirty="0" smtClean="0"/>
              <a:t>)=</a:t>
            </a:r>
            <a:r>
              <a:rPr lang="en-US" sz="2400" dirty="0" smtClean="0">
                <a:solidFill>
                  <a:srgbClr val="00B050"/>
                </a:solidFill>
              </a:rPr>
              <a:t>f(x1, x2,…,</a:t>
            </a:r>
            <a:r>
              <a:rPr lang="en-US" sz="2400" dirty="0" err="1" smtClean="0">
                <a:solidFill>
                  <a:srgbClr val="00B050"/>
                </a:solidFill>
              </a:rPr>
              <a:t>xn</a:t>
            </a:r>
            <a:r>
              <a:rPr lang="en-US" sz="2400" dirty="0" smtClean="0"/>
              <a:t>),</a:t>
            </a:r>
            <a:r>
              <a:rPr lang="ru-RU" sz="2400" dirty="0" smtClean="0"/>
              <a:t> </a:t>
            </a:r>
            <a:r>
              <a:rPr lang="ru-RU" sz="2400" dirty="0"/>
              <a:t>где </a:t>
            </a:r>
            <a:r>
              <a:rPr lang="ru-RU" sz="2400" dirty="0">
                <a:solidFill>
                  <a:srgbClr val="00B050"/>
                </a:solidFill>
              </a:rPr>
              <a:t>x1, x2,...,</a:t>
            </a:r>
            <a:r>
              <a:rPr lang="ru-RU" sz="2400" dirty="0" err="1">
                <a:solidFill>
                  <a:srgbClr val="00B050"/>
                </a:solidFill>
              </a:rPr>
              <a:t>xn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/>
              <a:t>- затрачиваемые в производстве ресурсы отражает зависимость между объемом применяемых фирмой ресурсов и максимально возможным выпуском продукции, произведенной в определенное время. Она описывает множество технически эффективных способов производства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318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677510" y="214184"/>
            <a:ext cx="8598907" cy="1320800"/>
          </a:xfrm>
        </p:spPr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Свойства производственной функции (ПФ):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7283" name="Прямоугольник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Каждая ПФ характеризует ту или иную технологию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Если меняется технология, то меняется и ПФ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Если отсутствует хотя бы один фактор производства, то выпуск продукции невозможен</a:t>
            </a: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фирма увеличивает применение одного ресурса при неизменном количестве других ресурсов, то данный процесс называется </a:t>
            </a:r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расширением производства по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данной технологии</a:t>
            </a:r>
            <a:endParaRPr lang="ru-RU" sz="1800" b="0" i="1" dirty="0">
              <a:solidFill>
                <a:schemeClr val="tx1">
                  <a:lumMod val="50000"/>
                  <a:lumOff val="50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45447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825792" y="1097909"/>
            <a:ext cx="8598907" cy="5492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Возможности изменения способов производства зависят от того, сколько времени потребуется фирме, чтобы отреагировать на изменения в ситуации на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рынке.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связи с этим используются понятия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>
              <a:buFont typeface="+mj-lt"/>
              <a:buAutoNum type="arabicPeriod"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Долгосрочный период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период, достаточно продолжительный для того, чтобы фирма была способна изменить все свои используемые факторы производства</a:t>
            </a:r>
          </a:p>
          <a:p>
            <a:pPr lvl="0">
              <a:buFont typeface="+mj-lt"/>
              <a:buAutoNum type="arabicPeriod"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Краткосрочный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период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период, в течение которого некоторые затрачиваемые ресурсы не могут быть изменены. </a:t>
            </a:r>
          </a:p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ru-RU" sz="1800" b="0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/>
            </a:endParaRPr>
          </a:p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ru-RU" i="1" dirty="0">
              <a:solidFill>
                <a:schemeClr val="tx1">
                  <a:lumMod val="50000"/>
                  <a:lumOff val="50000"/>
                </a:schemeClr>
              </a:solidFill>
              <a:latin typeface="Trebuchet MS"/>
            </a:endParaRPr>
          </a:p>
          <a:p>
            <a:pPr marL="0" indent="0" algn="r">
              <a:buClr>
                <a:srgbClr val="90C226"/>
              </a:buClr>
              <a:buNone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определении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того, во что обходится производство существует два подхода -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производственный(бухгалтерский)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экономический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ru-RU" sz="1800" b="0" i="1" dirty="0">
              <a:solidFill>
                <a:schemeClr val="tx1">
                  <a:lumMod val="75000"/>
                </a:scheme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36074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Strategy_FacetGreenTheme_16x9_TP103418064" id="{D87256E1-9872-493E-B720-92FCF51AA491}" vid="{31F67606-90CF-4D61-9B50-ABDC4CD7DD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стратегии продаж, тема с фасетным оформлением (широкоэкранная)</Template>
  <TotalTime>220</TotalTime>
  <Words>1351</Words>
  <Application>Microsoft Office PowerPoint</Application>
  <PresentationFormat>Произвольный</PresentationFormat>
  <Paragraphs>119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Грань</vt:lpstr>
      <vt:lpstr>Уравнение</vt:lpstr>
      <vt:lpstr>Экономика фирмы</vt:lpstr>
      <vt:lpstr> </vt:lpstr>
      <vt:lpstr>Основные понятия:</vt:lpstr>
      <vt:lpstr>Производство - любая деятельность по использованию ресурсов для получения, как осязаемых, так и неосязаемых(нематериальных) благ.  </vt:lpstr>
      <vt:lpstr>Фирма -участник рыночных отношений, осуществляющий преобразование факторов производства в продукт</vt:lpstr>
      <vt:lpstr>Технология - способ преобразования факторов производства в продукт. </vt:lpstr>
      <vt:lpstr>Производственная функция (ПФ) </vt:lpstr>
      <vt:lpstr>Свойства производственной функции (ПФ):</vt:lpstr>
      <vt:lpstr>Презентация PowerPoint</vt:lpstr>
      <vt:lpstr>Экономические издержки (TCэк)  - это альтернативные затраты, утрата ценности тех благ, которые могли бы быть получены при самом эффективном использовании затраченных на производство данных благ факторов. </vt:lpstr>
      <vt:lpstr>Явные и неявные издержки: </vt:lpstr>
      <vt:lpstr>Прибыль фирмы: (Pr - profit) </vt:lpstr>
      <vt:lpstr>Динамика издержек производства в краткосрочном периоде </vt:lpstr>
      <vt:lpstr> </vt:lpstr>
      <vt:lpstr>Постоянные издержки:</vt:lpstr>
      <vt:lpstr>Графическое представление издержек:</vt:lpstr>
      <vt:lpstr> </vt:lpstr>
      <vt:lpstr>Функция выручки:</vt:lpstr>
      <vt:lpstr> </vt:lpstr>
      <vt:lpstr>Максимизация прибыли фирмы:</vt:lpstr>
      <vt:lpstr> </vt:lpstr>
      <vt:lpstr> </vt:lpstr>
      <vt:lpstr>ВНИМАНИЕ!!!!!!!!!!!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фирмы</dc:title>
  <dc:creator>Mike Niffer</dc:creator>
  <cp:lastModifiedBy>Teacher</cp:lastModifiedBy>
  <cp:revision>24</cp:revision>
  <dcterms:created xsi:type="dcterms:W3CDTF">2015-05-12T14:50:58Z</dcterms:created>
  <dcterms:modified xsi:type="dcterms:W3CDTF">2015-08-18T08:29:43Z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