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1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FF"/>
    <a:srgbClr val="6E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9EA624B-AE13-B141-8268-D7D7D6122B80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6B8CDCC-48C7-C545-8AC0-8735287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  <p:sldLayoutId id="214748425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g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25908"/>
            <a:ext cx="9753924" cy="68839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4365104"/>
            <a:ext cx="5715000" cy="1698625"/>
          </a:xfrm>
        </p:spPr>
        <p:txBody>
          <a:bodyPr>
            <a:normAutofit fontScale="90000"/>
          </a:bodyPr>
          <a:lstStyle/>
          <a:p>
            <a:pPr>
              <a:lnSpc>
                <a:spcPts val="6600"/>
              </a:lnSpc>
              <a:spcBef>
                <a:spcPts val="0"/>
              </a:spcBef>
            </a:pPr>
            <a:r>
              <a:rPr lang="ru-RU" sz="8800" dirty="0" smtClean="0">
                <a:latin typeface="Helvetica CY Plain"/>
                <a:ea typeface="Osaka−等幅"/>
              </a:rPr>
              <a:t>«Культура и искусство»</a:t>
            </a:r>
            <a:endParaRPr lang="en-US" sz="8800" dirty="0">
              <a:latin typeface="Helvetica CY Plain"/>
              <a:ea typeface="Osaka−等幅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860953"/>
            <a:ext cx="652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Презентация по обществознанию на тему: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558924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Helvetica CY Plain"/>
              </a:rPr>
              <a:t>Сурина </a:t>
            </a:r>
            <a:r>
              <a:rPr lang="ru-RU" sz="2000" dirty="0" smtClean="0">
                <a:latin typeface="Helvetica CY Plain"/>
              </a:rPr>
              <a:t>Елизавета, 10 Б, школа 1260</a:t>
            </a:r>
          </a:p>
          <a:p>
            <a:r>
              <a:rPr lang="ru-RU" sz="2000" dirty="0" smtClean="0">
                <a:latin typeface="Helvetica CY Plain"/>
              </a:rPr>
              <a:t>2015 г.</a:t>
            </a:r>
            <a:endParaRPr lang="ru-RU" sz="2000" dirty="0" smtClean="0">
              <a:latin typeface="Helvetica CY Plain"/>
            </a:endParaRPr>
          </a:p>
          <a:p>
            <a:endParaRPr lang="en-US" sz="2000" dirty="0">
              <a:solidFill>
                <a:schemeClr val="bg1"/>
              </a:solidFill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381000"/>
            <a:ext cx="7313613" cy="868362"/>
          </a:xfrm>
        </p:spPr>
        <p:txBody>
          <a:bodyPr/>
          <a:lstStyle/>
          <a:p>
            <a:r>
              <a:rPr lang="en-US" sz="5400" dirty="0" smtClean="0">
                <a:latin typeface="Adobe Caslon Pro"/>
              </a:rPr>
              <a:t>II</a:t>
            </a:r>
            <a:r>
              <a:rPr lang="ru-RU" sz="5400" dirty="0" smtClean="0">
                <a:latin typeface="Adobe Caslon Pro"/>
              </a:rPr>
              <a:t>. </a:t>
            </a:r>
            <a:r>
              <a:rPr lang="ru-RU" sz="5400" dirty="0" smtClean="0">
                <a:latin typeface="Helvetica CY Plain"/>
              </a:rPr>
              <a:t>Эстетические ценности</a:t>
            </a:r>
            <a:endParaRPr lang="en-US" sz="5400" dirty="0">
              <a:latin typeface="Helvetica CY Pla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226" y="1432560"/>
            <a:ext cx="7315200" cy="1920240"/>
          </a:xfrm>
        </p:spPr>
        <p:txBody>
          <a:bodyPr>
            <a:normAutofit lnSpcReduction="10000"/>
          </a:bodyPr>
          <a:lstStyle/>
          <a:p>
            <a:pPr>
              <a:spcBef>
                <a:spcPts val="1400"/>
              </a:spcBef>
            </a:pPr>
            <a:r>
              <a:rPr lang="ru-RU" sz="2800" b="1" dirty="0" smtClean="0">
                <a:latin typeface="Helvetica CY Plain"/>
              </a:rPr>
              <a:t>Эстетические ценности </a:t>
            </a:r>
            <a:r>
              <a:rPr lang="en-US" sz="2800" dirty="0" smtClean="0">
                <a:latin typeface="Helvetica CY Plain"/>
              </a:rPr>
              <a:t>–</a:t>
            </a:r>
            <a:r>
              <a:rPr lang="ru-RU" sz="2800" dirty="0" smtClean="0">
                <a:latin typeface="Helvetica CY Plain"/>
              </a:rPr>
              <a:t> ценности, не имеющие прямой фактической пользы</a:t>
            </a:r>
          </a:p>
          <a:p>
            <a:pPr>
              <a:spcBef>
                <a:spcPts val="1400"/>
              </a:spcBef>
            </a:pPr>
            <a:r>
              <a:rPr lang="ru-RU" sz="2800" b="1" i="1" dirty="0" smtClean="0">
                <a:latin typeface="Helvetica CY Plain"/>
              </a:rPr>
              <a:t>Виды эстетических ценностей:</a:t>
            </a:r>
            <a:endParaRPr lang="en-US" sz="2800" b="1" i="1" dirty="0">
              <a:latin typeface="Helvetica CY Plai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18986" y="3352800"/>
            <a:ext cx="4267200" cy="1920240"/>
          </a:xfrm>
        </p:spPr>
        <p:txBody>
          <a:bodyPr>
            <a:normAutofit fontScale="92500"/>
          </a:bodyPr>
          <a:lstStyle/>
          <a:p>
            <a:pPr marL="464400" indent="-374400">
              <a:buFont typeface="Arial"/>
              <a:buChar char="•"/>
            </a:pPr>
            <a:r>
              <a:rPr lang="ru-RU" sz="2400" dirty="0" smtClean="0">
                <a:latin typeface="Helvetica CY Plain"/>
              </a:rPr>
              <a:t>Прекрасное и безобразное</a:t>
            </a:r>
          </a:p>
          <a:p>
            <a:pPr marL="464400" indent="-374400">
              <a:buFont typeface="Arial"/>
              <a:buChar char="•"/>
            </a:pPr>
            <a:r>
              <a:rPr lang="ru-RU" sz="2400" dirty="0" smtClean="0">
                <a:latin typeface="Helvetica CY Plain"/>
              </a:rPr>
              <a:t>Возвышенная и низменная</a:t>
            </a:r>
          </a:p>
          <a:p>
            <a:pPr marL="464400" indent="-374400">
              <a:buFont typeface="Arial"/>
              <a:buChar char="•"/>
            </a:pPr>
            <a:r>
              <a:rPr lang="ru-RU" sz="2400" dirty="0" smtClean="0">
                <a:latin typeface="Helvetica CY Plain"/>
              </a:rPr>
              <a:t>Трагическое и комическое</a:t>
            </a:r>
            <a:endParaRPr lang="en-US" sz="2400" dirty="0">
              <a:latin typeface="Helvetica CY Pla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872" y="6519446"/>
            <a:ext cx="2597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Густав Климт, Водяные змеи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I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  <p:pic>
        <p:nvPicPr>
          <p:cNvPr id="9" name="Picture 8" descr="qbQGSf9ol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2" y="3200400"/>
            <a:ext cx="4246114" cy="3319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</a:rPr>
              <a:t>III</a:t>
            </a:r>
            <a:r>
              <a:rPr lang="ru-RU" dirty="0" smtClean="0">
                <a:latin typeface="Adobe Caslon Pro"/>
              </a:rPr>
              <a:t>. </a:t>
            </a:r>
            <a:r>
              <a:rPr lang="ru-RU" dirty="0" smtClean="0">
                <a:latin typeface="Helvetica CY Plain"/>
              </a:rPr>
              <a:t>Признаки художественной реальности</a:t>
            </a:r>
            <a:endParaRPr lang="en-US" dirty="0">
              <a:latin typeface="Helvetica CY Pla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4114800" cy="40560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Helvetica CY Plain"/>
              </a:rPr>
              <a:t>Является результатом творчества</a:t>
            </a:r>
          </a:p>
          <a:p>
            <a:r>
              <a:rPr lang="ru-RU" sz="2800" dirty="0" smtClean="0">
                <a:latin typeface="Helvetica CY Plain"/>
              </a:rPr>
              <a:t>Образность</a:t>
            </a:r>
          </a:p>
          <a:p>
            <a:r>
              <a:rPr lang="ru-RU" sz="2800" dirty="0" smtClean="0">
                <a:latin typeface="Helvetica CY Plain"/>
              </a:rPr>
              <a:t>Субъективность</a:t>
            </a:r>
          </a:p>
          <a:p>
            <a:r>
              <a:rPr lang="ru-RU" sz="2800" dirty="0" smtClean="0">
                <a:latin typeface="Helvetica CY Plain"/>
              </a:rPr>
              <a:t>Эмоциональность</a:t>
            </a:r>
            <a:endParaRPr lang="en-US" sz="2800" dirty="0">
              <a:latin typeface="Helvetica CY Plain"/>
            </a:endParaRPr>
          </a:p>
        </p:txBody>
      </p:sp>
      <p:pic>
        <p:nvPicPr>
          <p:cNvPr id="6" name="Content Placeholder 5" descr="4P1XNYKDas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209" r="-17209"/>
          <a:stretch>
            <a:fillRect/>
          </a:stretch>
        </p:blipFill>
        <p:spPr>
          <a:xfrm>
            <a:off x="4648200" y="1981200"/>
            <a:ext cx="3566160" cy="4056062"/>
          </a:xfrm>
        </p:spPr>
      </p:pic>
      <p:sp>
        <p:nvSpPr>
          <p:cNvPr id="7" name="TextBox 6"/>
          <p:cNvSpPr txBox="1"/>
          <p:nvPr/>
        </p:nvSpPr>
        <p:spPr>
          <a:xfrm>
            <a:off x="5029200" y="6004996"/>
            <a:ext cx="30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Дж. У. Уотерхаус «Душа Розы»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7"/>
            <a:ext cx="7313613" cy="868362"/>
          </a:xfrm>
        </p:spPr>
        <p:txBody>
          <a:bodyPr/>
          <a:lstStyle/>
          <a:p>
            <a:r>
              <a:rPr lang="en-US" sz="4800" dirty="0" smtClean="0">
                <a:latin typeface="Adobe Caslon Pro"/>
              </a:rPr>
              <a:t>IV</a:t>
            </a:r>
            <a:r>
              <a:rPr lang="ru-RU" sz="4800" dirty="0" smtClean="0">
                <a:latin typeface="Adobe Caslon Pro"/>
              </a:rPr>
              <a:t>. </a:t>
            </a:r>
            <a:r>
              <a:rPr lang="ru-RU" sz="4800" dirty="0" smtClean="0">
                <a:latin typeface="Helvetica CY Plain"/>
              </a:rPr>
              <a:t>Виды искусства</a:t>
            </a:r>
            <a:endParaRPr lang="en-US" sz="4800" dirty="0">
              <a:latin typeface="Helvetica CY Plain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15"/>
          </p:nvPr>
        </p:nvSpPr>
        <p:spPr>
          <a:xfrm>
            <a:off x="855859" y="5290066"/>
            <a:ext cx="3429000" cy="1263134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latin typeface="Helvetica CY Plain"/>
              </a:rPr>
              <a:t>Пространственно-временное (комиксы, театр, кино)</a:t>
            </a:r>
            <a:endParaRPr lang="en-US" b="1" i="1" dirty="0" smtClean="0">
              <a:latin typeface="Helvetica CY Plai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2088" y="868362"/>
            <a:ext cx="4899122" cy="11128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Helvetica CY Plain"/>
              </a:rPr>
              <a:t>Пространственное (живопись, архитектура, скульптура)</a:t>
            </a:r>
          </a:p>
          <a:p>
            <a:pPr>
              <a:buNone/>
            </a:pPr>
            <a:endParaRPr lang="ru-RU" dirty="0" smtClean="0">
              <a:latin typeface="Helvetica CY Plain"/>
            </a:endParaRPr>
          </a:p>
          <a:p>
            <a:pPr>
              <a:buNone/>
            </a:pPr>
            <a:endParaRPr lang="ru-RU" dirty="0" smtClean="0">
              <a:latin typeface="Helvetica CY Plain"/>
            </a:endParaRPr>
          </a:p>
          <a:p>
            <a:pPr>
              <a:buNone/>
            </a:pPr>
            <a:endParaRPr lang="ru-RU" dirty="0" smtClean="0">
              <a:latin typeface="Helvetica CY Plain"/>
            </a:endParaRPr>
          </a:p>
          <a:p>
            <a:pPr>
              <a:buNone/>
            </a:pPr>
            <a:endParaRPr lang="ru-RU" dirty="0" smtClean="0">
              <a:latin typeface="Helvetica CY Plain"/>
            </a:endParaRPr>
          </a:p>
          <a:p>
            <a:endParaRPr lang="ru-RU" dirty="0" smtClean="0">
              <a:latin typeface="Helvetica CY Plain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half" idx="14"/>
          </p:nvPr>
        </p:nvSpPr>
        <p:spPr>
          <a:xfrm>
            <a:off x="4645152" y="877742"/>
            <a:ext cx="4803648" cy="8842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Helvetica CY Plain"/>
              </a:rPr>
              <a:t>Временное (литература, музыка)</a:t>
            </a:r>
          </a:p>
          <a:p>
            <a:pPr>
              <a:buNone/>
            </a:pPr>
            <a:endParaRPr lang="ru-RU" dirty="0" smtClean="0">
              <a:latin typeface="Helvetica CY Plain"/>
            </a:endParaRPr>
          </a:p>
          <a:p>
            <a:pPr>
              <a:buNone/>
            </a:pPr>
            <a:endParaRPr lang="ru-RU" dirty="0" smtClean="0">
              <a:latin typeface="Helvetica CY Plain"/>
            </a:endParaRPr>
          </a:p>
          <a:p>
            <a:pPr>
              <a:buNone/>
            </a:pPr>
            <a:endParaRPr lang="ru-RU" dirty="0" smtClean="0">
              <a:latin typeface="Helvetica CY Plai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2" name="Picture 21" descr="band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361831"/>
            <a:ext cx="3122617" cy="23602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389817" y="5629870"/>
            <a:ext cx="1676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Кадр из фильма «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Bande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à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 part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»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, 1964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  <p:pic>
        <p:nvPicPr>
          <p:cNvPr id="27" name="Picture 26" descr="rene-magritte-the-lo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44" y="1981200"/>
            <a:ext cx="3715256" cy="27261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9544" y="4707329"/>
            <a:ext cx="281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Рене Магритт «Влюбленные</a:t>
            </a:r>
            <a:r>
              <a:rPr lang="ru-RU" dirty="0" smtClean="0"/>
              <a:t>»</a:t>
            </a:r>
            <a:endParaRPr lang="en-US" dirty="0"/>
          </a:p>
        </p:txBody>
      </p:sp>
      <p:pic>
        <p:nvPicPr>
          <p:cNvPr id="29" name="Picture 28" descr="76015245_2795685_0_e8bd_25df915c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676400"/>
            <a:ext cx="3383710" cy="232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3613" cy="868362"/>
          </a:xfrm>
        </p:spPr>
        <p:txBody>
          <a:bodyPr/>
          <a:lstStyle/>
          <a:p>
            <a:r>
              <a:rPr lang="en-US" sz="4400" dirty="0" smtClean="0">
                <a:latin typeface="Adobe Caslon Pro"/>
              </a:rPr>
              <a:t>V</a:t>
            </a:r>
            <a:r>
              <a:rPr lang="ru-RU" sz="4400" dirty="0" smtClean="0">
                <a:latin typeface="Adobe Caslon Pro"/>
              </a:rPr>
              <a:t>. </a:t>
            </a:r>
            <a:r>
              <a:rPr lang="ru-RU" sz="4400" dirty="0" smtClean="0">
                <a:latin typeface="Helvetica CY Plain"/>
              </a:rPr>
              <a:t>Функции искусства</a:t>
            </a:r>
            <a:endParaRPr lang="en-US" dirty="0">
              <a:latin typeface="Helvetica CY Plai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486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Helvetica CY Plain"/>
              </a:rPr>
              <a:t>Познавательная</a:t>
            </a:r>
          </a:p>
          <a:p>
            <a:r>
              <a:rPr lang="ru-RU" dirty="0" smtClean="0">
                <a:latin typeface="Helvetica CY Plain"/>
              </a:rPr>
              <a:t>Эстетическая (формирование художественного вкуса)</a:t>
            </a:r>
          </a:p>
          <a:p>
            <a:r>
              <a:rPr lang="ru-RU" dirty="0" smtClean="0">
                <a:latin typeface="Helvetica CY Plain"/>
              </a:rPr>
              <a:t>Терапевтическая (катарсис </a:t>
            </a:r>
            <a:r>
              <a:rPr lang="en-US" dirty="0" smtClean="0">
                <a:latin typeface="Helvetica CY Plain"/>
              </a:rPr>
              <a:t>–</a:t>
            </a:r>
            <a:r>
              <a:rPr lang="ru-RU" dirty="0" smtClean="0">
                <a:latin typeface="Helvetica CY Plain"/>
              </a:rPr>
              <a:t> сильное эмоциональное переживание, приносящее психологическую разрядку)</a:t>
            </a:r>
          </a:p>
          <a:p>
            <a:r>
              <a:rPr lang="ru-RU" dirty="0" smtClean="0">
                <a:latin typeface="Helvetica CY Plain"/>
              </a:rPr>
              <a:t>Прогностическая </a:t>
            </a:r>
            <a:r>
              <a:rPr lang="en-US" dirty="0" smtClean="0">
                <a:latin typeface="Helvetica CY Plain"/>
              </a:rPr>
              <a:t>–</a:t>
            </a:r>
            <a:r>
              <a:rPr lang="ru-RU" dirty="0" smtClean="0">
                <a:latin typeface="Helvetica CY Plain"/>
              </a:rPr>
              <a:t> предсказательная</a:t>
            </a:r>
          </a:p>
          <a:p>
            <a:r>
              <a:rPr lang="ru-RU" dirty="0" smtClean="0">
                <a:latin typeface="Helvetica CY Plain"/>
              </a:rPr>
              <a:t>Гедонистическая (удовольствие, наслаждение)</a:t>
            </a:r>
          </a:p>
          <a:p>
            <a:r>
              <a:rPr lang="ru-RU" dirty="0" smtClean="0">
                <a:latin typeface="Helvetica CY Plain"/>
              </a:rPr>
              <a:t>Воспитательная</a:t>
            </a:r>
          </a:p>
          <a:p>
            <a:r>
              <a:rPr lang="ru-RU" dirty="0" smtClean="0">
                <a:latin typeface="Helvetica CY Plain"/>
              </a:rPr>
              <a:t>Социально-преобразовательная</a:t>
            </a:r>
          </a:p>
          <a:p>
            <a:r>
              <a:rPr lang="ru-RU" dirty="0" smtClean="0">
                <a:latin typeface="Helvetica CY Plain"/>
              </a:rPr>
              <a:t>Магическая</a:t>
            </a:r>
            <a:endParaRPr lang="en-US" dirty="0"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 descr="1c97e633cf16968910f8124202a26fbf2b1ed8d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2022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5215057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Helvetica CY Plain"/>
              </a:rPr>
              <a:t>«Культура»</a:t>
            </a:r>
            <a:endParaRPr lang="en-US" sz="6600" dirty="0"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Adobe Caslon Pro"/>
              </a:rPr>
              <a:t>I</a:t>
            </a:r>
            <a:r>
              <a:rPr lang="ru-RU" dirty="0" smtClean="0">
                <a:latin typeface="Adobe Caslon Pro"/>
              </a:rPr>
              <a:t>.</a:t>
            </a:r>
            <a:r>
              <a:rPr lang="en-US" dirty="0" smtClean="0">
                <a:latin typeface="Adobe Caslon Pro"/>
              </a:rPr>
              <a:t> </a:t>
            </a:r>
            <a:r>
              <a:rPr lang="ru-RU" dirty="0" smtClean="0">
                <a:latin typeface="Helvetica CY Plain"/>
              </a:rPr>
              <a:t>Определение</a:t>
            </a:r>
            <a:endParaRPr lang="en-US" dirty="0">
              <a:latin typeface="Helvetica CY Pla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096962"/>
            <a:ext cx="7315200" cy="9318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Helvetica CY Plain"/>
              </a:rPr>
              <a:t>Культура </a:t>
            </a:r>
            <a:r>
              <a:rPr lang="en-US" sz="3600" dirty="0" smtClean="0">
                <a:latin typeface="Helvetica CY Plain"/>
              </a:rPr>
              <a:t>–</a:t>
            </a:r>
            <a:r>
              <a:rPr lang="ru-RU" sz="3600" dirty="0" smtClean="0">
                <a:latin typeface="Helvetica CY Plain"/>
              </a:rPr>
              <a:t> все разнообразия целей, средств, результатов, форм деятельности человека.</a:t>
            </a:r>
            <a:endParaRPr lang="en-US" sz="3600" dirty="0">
              <a:latin typeface="Helvetica CY Plai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191000" y="3048000"/>
            <a:ext cx="4953000" cy="3637331"/>
          </a:xfrm>
        </p:spPr>
        <p:txBody>
          <a:bodyPr>
            <a:normAutofit/>
          </a:bodyPr>
          <a:lstStyle/>
          <a:p>
            <a:pPr indent="-284400">
              <a:buFont typeface="Arial"/>
              <a:buChar char="•"/>
            </a:pPr>
            <a:r>
              <a:rPr lang="ru-RU" dirty="0" smtClean="0">
                <a:latin typeface="Helvetica CY Plain"/>
              </a:rPr>
              <a:t>Культура как противопоставление природе (Аристотель)</a:t>
            </a:r>
          </a:p>
          <a:p>
            <a:pPr indent="-284400">
              <a:buFont typeface="Arial"/>
              <a:buChar char="•"/>
            </a:pPr>
            <a:r>
              <a:rPr lang="ru-RU" dirty="0" smtClean="0">
                <a:latin typeface="Helvetica CY Plain"/>
              </a:rPr>
              <a:t>Культура как противопоставление обществу (Лотман)</a:t>
            </a:r>
          </a:p>
          <a:p>
            <a:pPr indent="-284400">
              <a:buFont typeface="Arial"/>
              <a:buChar char="•"/>
            </a:pPr>
            <a:r>
              <a:rPr lang="ru-RU" dirty="0" smtClean="0">
                <a:latin typeface="Helvetica CY Plain"/>
              </a:rPr>
              <a:t>Культура как противопоставление цивилизации (Шпенглер)</a:t>
            </a:r>
            <a:endParaRPr lang="en-US" dirty="0">
              <a:latin typeface="Helvetica CY Plain"/>
            </a:endParaRPr>
          </a:p>
        </p:txBody>
      </p:sp>
      <p:pic>
        <p:nvPicPr>
          <p:cNvPr id="7" name="Picture 6" descr="19357f4851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3962400" cy="3029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07771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Владимир Семенов «Китай-город»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</a:rPr>
              <a:t>II</a:t>
            </a:r>
            <a:r>
              <a:rPr lang="ru-RU" dirty="0" smtClean="0">
                <a:latin typeface="Adobe Caslon Pro"/>
              </a:rPr>
              <a:t>.</a:t>
            </a:r>
            <a:r>
              <a:rPr lang="en-US" dirty="0" smtClean="0">
                <a:latin typeface="Adobe Caslon Pro"/>
              </a:rPr>
              <a:t> </a:t>
            </a:r>
            <a:r>
              <a:rPr lang="ru-RU" dirty="0" smtClean="0">
                <a:latin typeface="Helvetica CY Plain"/>
              </a:rPr>
              <a:t>Структура </a:t>
            </a:r>
            <a:r>
              <a:rPr lang="ru-RU" dirty="0" smtClean="0">
                <a:latin typeface="Helvetica CY Plain"/>
              </a:rPr>
              <a:t>культуры</a:t>
            </a:r>
            <a:endParaRPr lang="en-US" dirty="0">
              <a:latin typeface="Helvetica CY Plai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46390"/>
              </p:ext>
            </p:extLst>
          </p:nvPr>
        </p:nvGraphicFramePr>
        <p:xfrm>
          <a:off x="152400" y="1752600"/>
          <a:ext cx="8991600" cy="4632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7200"/>
                <a:gridCol w="2997200"/>
                <a:gridCol w="2997200"/>
              </a:tblGrid>
              <a:tr h="61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Helvetica CY Plain"/>
                        </a:rPr>
                        <a:t>Элитарная культура</a:t>
                      </a:r>
                      <a:endParaRPr lang="en-US" sz="3600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Helvetica CY Plain"/>
                        </a:rPr>
                        <a:t>Массовая культура</a:t>
                      </a:r>
                      <a:endParaRPr lang="en-US" sz="3600" dirty="0">
                        <a:latin typeface="Helvetica CY Plain"/>
                      </a:endParaRPr>
                    </a:p>
                  </a:txBody>
                  <a:tcPr/>
                </a:tc>
              </a:tr>
              <a:tr h="818243"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latin typeface="Helvetica CY Plain"/>
                        </a:rPr>
                        <a:t>1.</a:t>
                      </a:r>
                      <a:r>
                        <a:rPr lang="ru-RU" sz="2800" b="1" i="0" baseline="0" dirty="0" smtClean="0">
                          <a:latin typeface="Helvetica CY Plain"/>
                        </a:rPr>
                        <a:t> </a:t>
                      </a:r>
                      <a:r>
                        <a:rPr lang="ru-RU" sz="2800" b="0" i="1" baseline="0" dirty="0" smtClean="0">
                          <a:latin typeface="Helvetica CY Plain"/>
                        </a:rPr>
                        <a:t>Цели</a:t>
                      </a:r>
                      <a:endParaRPr lang="en-US" sz="2800" b="0" i="1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Творческое</a:t>
                      </a:r>
                      <a:r>
                        <a:rPr lang="ru-RU" sz="2800" baseline="0" dirty="0" smtClean="0">
                          <a:latin typeface="Helvetica CY Plain"/>
                        </a:rPr>
                        <a:t> самовыражение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Коммерческая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</a:tr>
              <a:tr h="480273"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latin typeface="Helvetica CY Plain"/>
                        </a:rPr>
                        <a:t>2. </a:t>
                      </a:r>
                      <a:r>
                        <a:rPr lang="ru-RU" sz="2800" b="0" i="1" dirty="0" smtClean="0">
                          <a:latin typeface="Helvetica CY Plain"/>
                        </a:rPr>
                        <a:t>Результаты</a:t>
                      </a:r>
                      <a:endParaRPr lang="en-US" sz="2800" b="0" i="1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Шедевр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Бестселлер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</a:tr>
              <a:tr h="480273"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latin typeface="Helvetica CY Plain"/>
                        </a:rPr>
                        <a:t>3.</a:t>
                      </a:r>
                      <a:r>
                        <a:rPr lang="ru-RU" sz="2800" b="1" i="0" baseline="0" dirty="0" smtClean="0">
                          <a:latin typeface="Helvetica CY Plain"/>
                        </a:rPr>
                        <a:t> </a:t>
                      </a:r>
                      <a:r>
                        <a:rPr lang="ru-RU" sz="2800" b="0" i="1" baseline="0" dirty="0" smtClean="0">
                          <a:latin typeface="Helvetica CY Plain"/>
                        </a:rPr>
                        <a:t>Формы</a:t>
                      </a:r>
                      <a:endParaRPr lang="en-US" sz="2800" b="0" i="1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Экспериментальная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Стандартная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</a:tr>
              <a:tr h="480273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Helvetica CY Plain"/>
                        </a:rPr>
                        <a:t>4</a:t>
                      </a:r>
                      <a:r>
                        <a:rPr lang="en-US" sz="2800" b="0" i="1" dirty="0" smtClean="0">
                          <a:latin typeface="Helvetica CY Plain"/>
                        </a:rPr>
                        <a:t>.</a:t>
                      </a:r>
                      <a:r>
                        <a:rPr lang="en-US" sz="2800" b="0" i="1" baseline="0" dirty="0" smtClean="0">
                          <a:latin typeface="Helvetica CY Plain"/>
                        </a:rPr>
                        <a:t> </a:t>
                      </a:r>
                      <a:r>
                        <a:rPr lang="ru-RU" sz="2800" b="0" i="1" dirty="0" smtClean="0">
                          <a:latin typeface="Helvetica CY Plain"/>
                        </a:rPr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Сложное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Простое</a:t>
                      </a:r>
                    </a:p>
                  </a:txBody>
                  <a:tcPr/>
                </a:tc>
              </a:tr>
              <a:tr h="480273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Helvetica CY Plain"/>
                        </a:rPr>
                        <a:t>5.</a:t>
                      </a:r>
                      <a:r>
                        <a:rPr lang="en-US" sz="2800" b="1" i="0" baseline="0" dirty="0" smtClean="0">
                          <a:latin typeface="Helvetica CY Plain"/>
                        </a:rPr>
                        <a:t> </a:t>
                      </a:r>
                      <a:r>
                        <a:rPr lang="ru-RU" sz="2800" b="0" i="1" dirty="0" smtClean="0">
                          <a:latin typeface="Helvetica CY Plain"/>
                        </a:rPr>
                        <a:t>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Helvetica CY Plain"/>
                        </a:rPr>
                        <a:t>Познавательная</a:t>
                      </a:r>
                      <a:endParaRPr lang="en-US" sz="2800" dirty="0">
                        <a:latin typeface="Helvetica CY Pla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Helvetica CY Plain"/>
                        </a:rPr>
                        <a:t>Развлекательная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Adobe Caslon Pro"/>
              </a:rPr>
              <a:t>III</a:t>
            </a:r>
            <a:r>
              <a:rPr lang="ru-RU" dirty="0" smtClean="0">
                <a:latin typeface="Adobe Caslon Pro"/>
              </a:rPr>
              <a:t>. </a:t>
            </a:r>
            <a:r>
              <a:rPr lang="ru-RU" sz="4000" dirty="0" smtClean="0">
                <a:latin typeface="Helvetica CY Plain"/>
              </a:rPr>
              <a:t>Признаки народной культуры</a:t>
            </a:r>
            <a:endParaRPr lang="en-US" sz="4000" dirty="0">
              <a:latin typeface="Helvetica CY Plai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3"/>
          </p:nvPr>
        </p:nvSpPr>
        <p:spPr>
          <a:xfrm>
            <a:off x="1828800" y="1096962"/>
            <a:ext cx="7315200" cy="1920240"/>
          </a:xfrm>
        </p:spPr>
        <p:txBody>
          <a:bodyPr>
            <a:normAutofit/>
          </a:bodyPr>
          <a:lstStyle/>
          <a:p>
            <a:pPr indent="-374400">
              <a:spcBef>
                <a:spcPts val="800"/>
              </a:spcBef>
            </a:pPr>
            <a:r>
              <a:rPr lang="ru-RU" sz="2400" dirty="0" smtClean="0">
                <a:latin typeface="Helvetica CY Plain"/>
              </a:rPr>
              <a:t>Анонимность</a:t>
            </a:r>
          </a:p>
          <a:p>
            <a:pPr indent="-374400">
              <a:spcBef>
                <a:spcPts val="800"/>
              </a:spcBef>
            </a:pPr>
            <a:r>
              <a:rPr lang="ru-RU" sz="2400" dirty="0" smtClean="0">
                <a:latin typeface="Helvetica CY Plain"/>
              </a:rPr>
              <a:t>Устный характер</a:t>
            </a:r>
          </a:p>
          <a:p>
            <a:pPr indent="-374400">
              <a:spcBef>
                <a:spcPts val="800"/>
              </a:spcBef>
            </a:pPr>
            <a:r>
              <a:rPr lang="ru-RU" sz="2400" dirty="0" smtClean="0">
                <a:latin typeface="Helvetica CY Plain"/>
              </a:rPr>
              <a:t>Связь с традициями</a:t>
            </a:r>
            <a:endParaRPr lang="en-US" sz="2400" dirty="0">
              <a:latin typeface="Helvetica CY Plain"/>
            </a:endParaRPr>
          </a:p>
        </p:txBody>
      </p:sp>
      <p:pic>
        <p:nvPicPr>
          <p:cNvPr id="16" name="Content Placeholder 15" descr="народная культур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9008" r="-69008"/>
          <a:stretch>
            <a:fillRect/>
          </a:stretch>
        </p:blipFill>
        <p:spPr>
          <a:xfrm>
            <a:off x="-3048000" y="2667000"/>
            <a:ext cx="14580808" cy="3827462"/>
          </a:xfrm>
        </p:spPr>
      </p:pic>
      <p:sp>
        <p:nvSpPr>
          <p:cNvPr id="5" name="TextBox 4"/>
          <p:cNvSpPr txBox="1"/>
          <p:nvPr/>
        </p:nvSpPr>
        <p:spPr>
          <a:xfrm>
            <a:off x="1143000" y="6494462"/>
            <a:ext cx="256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А.И. Корзухин «Девичник»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99" y="152400"/>
            <a:ext cx="7313613" cy="868362"/>
          </a:xfrm>
        </p:spPr>
        <p:txBody>
          <a:bodyPr/>
          <a:lstStyle/>
          <a:p>
            <a:r>
              <a:rPr lang="en-US" sz="4000" dirty="0" smtClean="0">
                <a:latin typeface="Adobe Caslon Pro"/>
              </a:rPr>
              <a:t>IV</a:t>
            </a:r>
            <a:r>
              <a:rPr lang="ru-RU" sz="4000" dirty="0" smtClean="0">
                <a:latin typeface="Adobe Caslon Pro"/>
              </a:rPr>
              <a:t>.</a:t>
            </a:r>
            <a:r>
              <a:rPr lang="en-US" sz="4000" dirty="0" smtClean="0">
                <a:latin typeface="Adobe Caslon Pro"/>
              </a:rPr>
              <a:t> </a:t>
            </a:r>
            <a:r>
              <a:rPr lang="ru-RU" sz="4000" dirty="0" smtClean="0">
                <a:latin typeface="Helvetica CY Plain"/>
              </a:rPr>
              <a:t>Переход из одного вида в другой</a:t>
            </a:r>
            <a:endParaRPr lang="en-US" sz="4000" dirty="0">
              <a:latin typeface="Helvetica CY Pla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6042"/>
            <a:ext cx="7296912" cy="503238"/>
          </a:xfrm>
        </p:spPr>
        <p:txBody>
          <a:bodyPr/>
          <a:lstStyle/>
          <a:p>
            <a:r>
              <a:rPr lang="ru-RU" b="1" i="1" dirty="0" smtClean="0">
                <a:latin typeface="Helvetica CY Plain"/>
              </a:rPr>
              <a:t>Взаимосвязь между видами культур </a:t>
            </a:r>
            <a:endParaRPr lang="en-US" b="1" i="1" dirty="0">
              <a:latin typeface="Helvetica CY Plai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652398" y="3535680"/>
            <a:ext cx="7330314" cy="426720"/>
          </a:xfrm>
        </p:spPr>
        <p:txBody>
          <a:bodyPr/>
          <a:lstStyle/>
          <a:p>
            <a:r>
              <a:rPr lang="ru-RU" b="1" i="1" dirty="0" smtClean="0">
                <a:latin typeface="Helvetica CY Plain"/>
              </a:rPr>
              <a:t>Взаимовлияние</a:t>
            </a:r>
            <a:endParaRPr lang="en-US" b="1" i="1" dirty="0">
              <a:latin typeface="Helvetica CY Plai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1371600" y="1859280"/>
            <a:ext cx="7160840" cy="1676400"/>
          </a:xfrm>
        </p:spPr>
        <p:txBody>
          <a:bodyPr bIns="0">
            <a:normAutofit lnSpcReduction="10000"/>
          </a:bodyPr>
          <a:lstStyle/>
          <a:p>
            <a:pPr>
              <a:spcBef>
                <a:spcPts val="800"/>
              </a:spcBef>
              <a:buFont typeface="Arial"/>
              <a:buChar char="•"/>
            </a:pPr>
            <a:r>
              <a:rPr lang="ru-RU" dirty="0" smtClean="0">
                <a:latin typeface="Helvetica CY Plain"/>
              </a:rPr>
              <a:t>Переход из массовой в элитарную</a:t>
            </a:r>
          </a:p>
          <a:p>
            <a:pPr>
              <a:spcBef>
                <a:spcPts val="800"/>
              </a:spcBef>
              <a:buNone/>
            </a:pPr>
            <a:r>
              <a:rPr lang="ru-RU" i="1" dirty="0" smtClean="0">
                <a:latin typeface="Helvetica CY Plain"/>
              </a:rPr>
              <a:t>Пример: Джазовая музыка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ru-RU" dirty="0" smtClean="0">
                <a:latin typeface="Helvetica CY Plain"/>
              </a:rPr>
              <a:t>Переход из элитарной в массовую</a:t>
            </a:r>
          </a:p>
          <a:p>
            <a:pPr>
              <a:spcBef>
                <a:spcPts val="800"/>
              </a:spcBef>
              <a:buNone/>
            </a:pPr>
            <a:r>
              <a:rPr lang="ru-RU" i="1" dirty="0" smtClean="0">
                <a:latin typeface="Helvetica CY Plain"/>
              </a:rPr>
              <a:t>Пример: Классика</a:t>
            </a:r>
            <a:endParaRPr lang="en-US" i="1" dirty="0">
              <a:latin typeface="Helvetica CY Plai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584960" y="3962400"/>
            <a:ext cx="7178040" cy="2895600"/>
          </a:xfrm>
        </p:spPr>
        <p:txBody>
          <a:bodyPr lIns="108000" tIns="46800" rIns="108000" bIns="0" anchor="t" anchorCtr="0">
            <a:normAutofit fontScale="92500" lnSpcReduction="10000"/>
          </a:bodyPr>
          <a:lstStyle/>
          <a:p>
            <a:pPr marL="194400">
              <a:spcBef>
                <a:spcPts val="200"/>
              </a:spcBef>
              <a:buFont typeface="Arial"/>
              <a:buChar char="•"/>
            </a:pPr>
            <a:r>
              <a:rPr lang="ru-RU" dirty="0" smtClean="0">
                <a:latin typeface="Helvetica CY Plain"/>
              </a:rPr>
              <a:t>Массовая на элитарную</a:t>
            </a:r>
          </a:p>
          <a:p>
            <a:pPr marL="194400">
              <a:spcBef>
                <a:spcPts val="200"/>
              </a:spcBef>
              <a:buNone/>
            </a:pPr>
            <a:r>
              <a:rPr lang="ru-RU" i="1" dirty="0" smtClean="0">
                <a:latin typeface="Helvetica CY Plain"/>
              </a:rPr>
              <a:t>Пример: Детективные сюжеты Достоевского в романе «Преступление и наказание»</a:t>
            </a:r>
          </a:p>
          <a:p>
            <a:pPr marL="194400">
              <a:spcBef>
                <a:spcPts val="200"/>
              </a:spcBef>
              <a:buFont typeface="Arial"/>
              <a:buChar char="•"/>
            </a:pPr>
            <a:r>
              <a:rPr lang="ru-RU" dirty="0" smtClean="0">
                <a:latin typeface="Helvetica CY Plain"/>
              </a:rPr>
              <a:t>Элитарная на массовую</a:t>
            </a:r>
          </a:p>
          <a:p>
            <a:pPr marL="194400">
              <a:spcBef>
                <a:spcPts val="200"/>
              </a:spcBef>
              <a:buNone/>
            </a:pPr>
            <a:r>
              <a:rPr lang="ru-RU" i="1" dirty="0" smtClean="0">
                <a:latin typeface="Helvetica CY Plain"/>
              </a:rPr>
              <a:t>Пример: Симфонический рок</a:t>
            </a:r>
          </a:p>
          <a:p>
            <a:pPr marL="194400">
              <a:spcBef>
                <a:spcPts val="200"/>
              </a:spcBef>
              <a:buFont typeface="Arial"/>
              <a:buChar char="•"/>
            </a:pPr>
            <a:r>
              <a:rPr lang="ru-RU" dirty="0" smtClean="0">
                <a:latin typeface="Helvetica CY Plain"/>
              </a:rPr>
              <a:t>Народная на массовую</a:t>
            </a:r>
          </a:p>
          <a:p>
            <a:pPr marL="194400">
              <a:spcBef>
                <a:spcPts val="200"/>
              </a:spcBef>
              <a:buNone/>
            </a:pPr>
            <a:r>
              <a:rPr lang="ru-RU" i="1" dirty="0" smtClean="0">
                <a:latin typeface="Helvetica CY Plain"/>
              </a:rPr>
              <a:t>Пример: Пелагея, народные/этнические </a:t>
            </a:r>
            <a:r>
              <a:rPr lang="ru-RU" i="1" dirty="0" err="1" smtClean="0">
                <a:latin typeface="Helvetica CY Plain"/>
              </a:rPr>
              <a:t>принты</a:t>
            </a:r>
            <a:endParaRPr lang="ru-RU" i="1" dirty="0" smtClean="0">
              <a:latin typeface="Helvetica CY Plain"/>
            </a:endParaRPr>
          </a:p>
          <a:p>
            <a:pPr marL="194400">
              <a:spcBef>
                <a:spcPts val="200"/>
              </a:spcBef>
              <a:buFont typeface="Arial"/>
              <a:buChar char="•"/>
            </a:pPr>
            <a:r>
              <a:rPr lang="ru-RU" dirty="0" smtClean="0">
                <a:latin typeface="Helvetica CY Plain"/>
              </a:rPr>
              <a:t>Народная на элитарную</a:t>
            </a:r>
          </a:p>
          <a:p>
            <a:pPr marL="194400">
              <a:spcBef>
                <a:spcPts val="200"/>
              </a:spcBef>
              <a:buNone/>
            </a:pPr>
            <a:r>
              <a:rPr lang="ru-RU" i="1" dirty="0" smtClean="0">
                <a:latin typeface="Helvetica CY Plain"/>
              </a:rPr>
              <a:t>Пример: сказки Пушкина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04" y="188640"/>
            <a:ext cx="8122096" cy="868362"/>
          </a:xfrm>
        </p:spPr>
        <p:txBody>
          <a:bodyPr/>
          <a:lstStyle/>
          <a:p>
            <a:r>
              <a:rPr lang="en-US" dirty="0" smtClean="0">
                <a:latin typeface="Adobe Caslon Pro"/>
              </a:rPr>
              <a:t>V</a:t>
            </a:r>
            <a:r>
              <a:rPr lang="ru-RU" dirty="0">
                <a:latin typeface="Adobe Caslon Pro"/>
              </a:rPr>
              <a:t>.</a:t>
            </a:r>
            <a:r>
              <a:rPr lang="ru-RU" dirty="0" smtClean="0">
                <a:latin typeface="Adobe Caslon Pro"/>
              </a:rPr>
              <a:t> </a:t>
            </a:r>
            <a:r>
              <a:rPr lang="ru-RU" dirty="0" smtClean="0">
                <a:latin typeface="Helvetica CY Plain"/>
              </a:rPr>
              <a:t>Субкультура и контркультура</a:t>
            </a:r>
            <a:endParaRPr lang="en-US" dirty="0">
              <a:latin typeface="Helvetica CY Pla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484784"/>
            <a:ext cx="3566160" cy="19202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Helvetica CY Plain"/>
              </a:rPr>
              <a:t>Субкультура</a:t>
            </a:r>
            <a:r>
              <a:rPr lang="ru-RU" sz="2000" dirty="0" smtClean="0">
                <a:latin typeface="Helvetica CY Plain"/>
              </a:rPr>
              <a:t> </a:t>
            </a:r>
            <a:r>
              <a:rPr lang="en-US" sz="2000" dirty="0" smtClean="0">
                <a:latin typeface="Helvetica CY Plain"/>
              </a:rPr>
              <a:t>–</a:t>
            </a:r>
            <a:r>
              <a:rPr lang="ru-RU" sz="2000" dirty="0" smtClean="0">
                <a:latin typeface="Helvetica CY Plain"/>
              </a:rPr>
              <a:t> часть массовой культуры, которая создается и потребляется социальной группой</a:t>
            </a:r>
            <a:endParaRPr lang="en-US" sz="2000" dirty="0">
              <a:latin typeface="Helvetica CY Plai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645152" y="1484784"/>
            <a:ext cx="3566160" cy="1920240"/>
          </a:xfrm>
        </p:spPr>
        <p:txBody>
          <a:bodyPr/>
          <a:lstStyle/>
          <a:p>
            <a:r>
              <a:rPr lang="ru-RU" b="1" dirty="0" smtClean="0">
                <a:latin typeface="Helvetica CY Plain"/>
              </a:rPr>
              <a:t>Контркультура</a:t>
            </a:r>
            <a:r>
              <a:rPr lang="ru-RU" dirty="0" smtClean="0">
                <a:latin typeface="Helvetica CY Plain"/>
              </a:rPr>
              <a:t> -  </a:t>
            </a:r>
            <a:r>
              <a:rPr lang="ru-RU" dirty="0" smtClean="0">
                <a:latin typeface="Helvetica CY Plain"/>
              </a:rPr>
              <a:t>оппозиция </a:t>
            </a:r>
            <a:r>
              <a:rPr lang="ru-RU" dirty="0" smtClean="0">
                <a:latin typeface="Helvetica CY Plain"/>
              </a:rPr>
              <a:t>доминирующей культуры</a:t>
            </a:r>
            <a:endParaRPr lang="en-US" dirty="0">
              <a:latin typeface="Helvetica CY Plain"/>
            </a:endParaRPr>
          </a:p>
        </p:txBody>
      </p:sp>
      <p:pic>
        <p:nvPicPr>
          <p:cNvPr id="9" name="Content Placeholder 8" descr="hshippies.jpg"/>
          <p:cNvPicPr>
            <a:picLocks noGrp="1" noChangeAspect="1"/>
          </p:cNvPicPr>
          <p:nvPr>
            <p:ph sz="half" idx="15"/>
          </p:nvPr>
        </p:nvPicPr>
        <p:blipFill>
          <a:blip r:embed="rId2"/>
          <a:srcRect l="-20242" r="-20242"/>
          <a:stretch>
            <a:fillRect/>
          </a:stretch>
        </p:blipFill>
        <p:spPr>
          <a:xfrm>
            <a:off x="4038600" y="3200400"/>
            <a:ext cx="5562600" cy="2995246"/>
          </a:xfrm>
        </p:spPr>
      </p:pic>
      <p:pic>
        <p:nvPicPr>
          <p:cNvPr id="11" name="Content Placeholder 10" descr="tendenze-il-fenomeno-cafe-racer-18a147f0aa6f87e25b54716a534e719d.jpg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-13952" r="-13952"/>
          <a:stretch>
            <a:fillRect/>
          </a:stretch>
        </p:blipFill>
        <p:spPr>
          <a:xfrm>
            <a:off x="-330926" y="3200400"/>
            <a:ext cx="5562600" cy="2995246"/>
          </a:xfrm>
        </p:spPr>
      </p:pic>
      <p:sp>
        <p:nvSpPr>
          <p:cNvPr id="10" name="TextBox 9"/>
          <p:cNvSpPr txBox="1"/>
          <p:nvPr/>
        </p:nvSpPr>
        <p:spPr>
          <a:xfrm>
            <a:off x="5231674" y="619564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Молодежная  революция в 60ых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216134"/>
            <a:ext cx="25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Английские роккеры 50ых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hHHkLWthY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741865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76400" y="4200144"/>
            <a:ext cx="6477000" cy="117408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Helvetica CY Plain"/>
              </a:rPr>
              <a:t>Элитарное и массовое</a:t>
            </a:r>
            <a:endParaRPr lang="en-US" sz="2800" i="1" dirty="0">
              <a:solidFill>
                <a:schemeClr val="bg1"/>
              </a:solidFill>
              <a:latin typeface="Helvetica CY Plai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200" y="2286000"/>
            <a:ext cx="7025208" cy="1914144"/>
          </a:xfrm>
        </p:spPr>
        <p:txBody>
          <a:bodyPr/>
          <a:lstStyle/>
          <a:p>
            <a:r>
              <a:rPr lang="ru-RU" sz="8800" dirty="0" smtClean="0">
                <a:solidFill>
                  <a:schemeClr val="bg1"/>
                </a:solidFill>
                <a:latin typeface="Helvetica CY Plain"/>
              </a:rPr>
              <a:t>«Искусство»</a:t>
            </a:r>
            <a:endParaRPr lang="en-US" sz="8800" dirty="0">
              <a:solidFill>
                <a:schemeClr val="bg1"/>
              </a:solidFill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r>
              <a:rPr lang="en-US" sz="4800" dirty="0" smtClean="0">
                <a:latin typeface="Adobe Caslon Pro"/>
              </a:rPr>
              <a:t>I</a:t>
            </a:r>
            <a:r>
              <a:rPr lang="ru-RU" sz="4800" dirty="0" smtClean="0">
                <a:latin typeface="Adobe Caslon Pro"/>
              </a:rPr>
              <a:t>.</a:t>
            </a:r>
            <a:r>
              <a:rPr lang="en-US" sz="4800" dirty="0" smtClean="0">
                <a:latin typeface="Adobe Caslon Pro"/>
              </a:rPr>
              <a:t> </a:t>
            </a:r>
            <a:r>
              <a:rPr lang="ru-RU" sz="4800" dirty="0" smtClean="0">
                <a:latin typeface="Helvetica CY Plain"/>
              </a:rPr>
              <a:t>Определение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73162"/>
            <a:ext cx="8383587" cy="1646238"/>
          </a:xfrm>
        </p:spPr>
        <p:txBody>
          <a:bodyPr>
            <a:normAutofit fontScale="92500" lnSpcReduction="20000"/>
          </a:bodyPr>
          <a:lstStyle/>
          <a:p>
            <a:pPr marL="464400" indent="-464400">
              <a:spcBef>
                <a:spcPts val="800"/>
              </a:spcBef>
            </a:pPr>
            <a:r>
              <a:rPr lang="ru-RU" b="1" dirty="0" smtClean="0">
                <a:latin typeface="Helvetica CY Plain"/>
              </a:rPr>
              <a:t>Искусство </a:t>
            </a:r>
            <a:r>
              <a:rPr lang="en-US" dirty="0" smtClean="0">
                <a:latin typeface="Helvetica CY Plain"/>
              </a:rPr>
              <a:t>–</a:t>
            </a:r>
            <a:r>
              <a:rPr lang="ru-RU" dirty="0" smtClean="0">
                <a:latin typeface="Helvetica CY Plain"/>
              </a:rPr>
              <a:t> деятельность человека, направленная на создание эстетических ценностей</a:t>
            </a:r>
          </a:p>
          <a:p>
            <a:pPr marL="464400" indent="-464400">
              <a:spcBef>
                <a:spcPts val="800"/>
              </a:spcBef>
            </a:pPr>
            <a:r>
              <a:rPr lang="ru-RU" b="1" dirty="0" err="1" smtClean="0">
                <a:latin typeface="Helvetica CY Plain"/>
              </a:rPr>
              <a:t>Институционализм</a:t>
            </a:r>
            <a:r>
              <a:rPr lang="ru-RU" dirty="0" smtClean="0">
                <a:latin typeface="Helvetica CY Plain"/>
              </a:rPr>
              <a:t> </a:t>
            </a:r>
            <a:r>
              <a:rPr lang="en-US" dirty="0" smtClean="0">
                <a:latin typeface="Helvetica CY Plain"/>
              </a:rPr>
              <a:t>–</a:t>
            </a:r>
            <a:r>
              <a:rPr lang="ru-RU" dirty="0" smtClean="0">
                <a:latin typeface="Helvetica CY Plain"/>
              </a:rPr>
              <a:t> искусство-социальный институт, то есть то, что признается художниками, зрителями и критиками</a:t>
            </a:r>
            <a:endParaRPr lang="en-US" dirty="0">
              <a:latin typeface="Helvetica CY Plain"/>
            </a:endParaRPr>
          </a:p>
        </p:txBody>
      </p:sp>
      <p:pic>
        <p:nvPicPr>
          <p:cNvPr id="5" name="Picture 4" descr="C4u4HWMng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5562600" cy="3726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488668"/>
            <a:ext cx="213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CY Plain"/>
              </a:rPr>
              <a:t>Анри Матисс «Танец»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Helvetica CY Pla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420</TotalTime>
  <Words>385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Inkwell</vt:lpstr>
      <vt:lpstr>«Культура и искусство»</vt:lpstr>
      <vt:lpstr>Презентация PowerPoint</vt:lpstr>
      <vt:lpstr>I. Определение</vt:lpstr>
      <vt:lpstr>II. Структура культуры</vt:lpstr>
      <vt:lpstr>III. Признаки народной культуры</vt:lpstr>
      <vt:lpstr>IV. Переход из одного вида в другой</vt:lpstr>
      <vt:lpstr>V. Субкультура и контркультура</vt:lpstr>
      <vt:lpstr>«Искусство»</vt:lpstr>
      <vt:lpstr>I. Определение</vt:lpstr>
      <vt:lpstr>II. Эстетические ценности</vt:lpstr>
      <vt:lpstr>III. Признаки художественной реальности</vt:lpstr>
      <vt:lpstr>IV. Виды искусства</vt:lpstr>
      <vt:lpstr>V. Функции искусства</vt:lpstr>
    </vt:vector>
  </TitlesOfParts>
  <Company>qazx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искусство</dc:title>
  <dc:creator>Елизавета Сурина</dc:creator>
  <cp:lastModifiedBy>Teacher</cp:lastModifiedBy>
  <cp:revision>7</cp:revision>
  <dcterms:created xsi:type="dcterms:W3CDTF">2015-05-11T00:36:47Z</dcterms:created>
  <dcterms:modified xsi:type="dcterms:W3CDTF">2015-08-18T07:49:20Z</dcterms:modified>
</cp:coreProperties>
</file>